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2" r:id="rId2"/>
    <p:sldId id="258" r:id="rId3"/>
    <p:sldId id="269" r:id="rId4"/>
    <p:sldId id="275" r:id="rId5"/>
    <p:sldId id="284" r:id="rId6"/>
    <p:sldId id="285" r:id="rId7"/>
    <p:sldId id="286" r:id="rId8"/>
    <p:sldId id="287" r:id="rId9"/>
    <p:sldId id="277" r:id="rId10"/>
    <p:sldId id="278" r:id="rId11"/>
    <p:sldId id="288" r:id="rId12"/>
    <p:sldId id="301" r:id="rId13"/>
    <p:sldId id="289" r:id="rId14"/>
    <p:sldId id="290" r:id="rId15"/>
    <p:sldId id="298" r:id="rId16"/>
    <p:sldId id="291" r:id="rId17"/>
    <p:sldId id="299" r:id="rId18"/>
    <p:sldId id="292" r:id="rId19"/>
    <p:sldId id="296" r:id="rId20"/>
    <p:sldId id="297" r:id="rId21"/>
    <p:sldId id="280" r:id="rId22"/>
    <p:sldId id="294" r:id="rId23"/>
    <p:sldId id="293" r:id="rId24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99"/>
    <a:srgbClr val="25A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9" autoAdjust="0"/>
    <p:restoredTop sz="95294" autoAdjust="0"/>
  </p:normalViewPr>
  <p:slideViewPr>
    <p:cSldViewPr snapToGrid="0">
      <p:cViewPr varScale="1">
        <p:scale>
          <a:sx n="110" d="100"/>
          <a:sy n="110" d="100"/>
        </p:scale>
        <p:origin x="37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1818" y="-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240608-3270-4D76-B532-B06088D1415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DBC071D3-273B-47FA-B0A4-E15DF2F0BF59}">
      <dgm:prSet phldrT="[Szöveg]"/>
      <dgm:spPr/>
      <dgm:t>
        <a:bodyPr/>
        <a:lstStyle/>
        <a:p>
          <a:r>
            <a:rPr lang="hu-HU" dirty="0"/>
            <a:t>Karácsony</a:t>
          </a:r>
        </a:p>
        <a:p>
          <a:r>
            <a:rPr lang="hu-HU" dirty="0"/>
            <a:t>Mikulás est</a:t>
          </a:r>
        </a:p>
      </dgm:t>
    </dgm:pt>
    <dgm:pt modelId="{1FEA7FA5-8A38-4DD6-B036-3488AAB79B3B}" type="sibTrans" cxnId="{5D528241-150A-4C91-B050-33B6F97127D3}">
      <dgm:prSet/>
      <dgm:spPr/>
      <dgm:t>
        <a:bodyPr/>
        <a:lstStyle/>
        <a:p>
          <a:endParaRPr lang="hu-HU"/>
        </a:p>
      </dgm:t>
    </dgm:pt>
    <dgm:pt modelId="{D4968FBD-BB72-4F3B-A16E-0F36011E274A}" type="parTrans" cxnId="{5D528241-150A-4C91-B050-33B6F97127D3}">
      <dgm:prSet/>
      <dgm:spPr/>
      <dgm:t>
        <a:bodyPr/>
        <a:lstStyle/>
        <a:p>
          <a:endParaRPr lang="hu-HU"/>
        </a:p>
      </dgm:t>
    </dgm:pt>
    <dgm:pt modelId="{36CC5117-D944-42B5-ACBE-64FEF4323E2C}" type="pres">
      <dgm:prSet presAssocID="{2B240608-3270-4D76-B532-B06088D14153}" presName="Name0" presStyleCnt="0">
        <dgm:presLayoutVars>
          <dgm:chMax/>
          <dgm:chPref/>
          <dgm:dir/>
        </dgm:presLayoutVars>
      </dgm:prSet>
      <dgm:spPr/>
    </dgm:pt>
    <dgm:pt modelId="{223ED3EB-864D-451E-BED2-C50228FECF7F}" type="pres">
      <dgm:prSet presAssocID="{DBC071D3-273B-47FA-B0A4-E15DF2F0BF59}" presName="composite" presStyleCnt="0">
        <dgm:presLayoutVars>
          <dgm:chMax val="1"/>
          <dgm:chPref val="1"/>
        </dgm:presLayoutVars>
      </dgm:prSet>
      <dgm:spPr/>
    </dgm:pt>
    <dgm:pt modelId="{87F3BDAD-836E-4698-8A1B-B30A7C5B85D0}" type="pres">
      <dgm:prSet presAssocID="{DBC071D3-273B-47FA-B0A4-E15DF2F0BF59}" presName="Accent" presStyleLbl="trAlignAcc1" presStyleIdx="0" presStyleCnt="1" custLinFactNeighborX="-11031">
        <dgm:presLayoutVars>
          <dgm:chMax val="0"/>
          <dgm:chPref val="0"/>
        </dgm:presLayoutVars>
      </dgm:prSet>
      <dgm:spPr/>
    </dgm:pt>
    <dgm:pt modelId="{67457E39-4610-4012-859E-8865507F40B9}" type="pres">
      <dgm:prSet presAssocID="{DBC071D3-273B-47FA-B0A4-E15DF2F0BF59}" presName="Image" presStyleLbl="alignImgPlace1" presStyleIdx="0" presStyleCnt="1" custLinFactNeighborX="-12080" custLinFactNeighborY="-93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5EED5C0-E02A-4A4C-9EF7-D9BFBDB608DB}" type="pres">
      <dgm:prSet presAssocID="{DBC071D3-273B-47FA-B0A4-E15DF2F0BF59}" presName="ChildComposite" presStyleCnt="0"/>
      <dgm:spPr/>
    </dgm:pt>
    <dgm:pt modelId="{974C6103-ADA7-49D4-85FA-70AD4905013C}" type="pres">
      <dgm:prSet presAssocID="{DBC071D3-273B-47FA-B0A4-E15DF2F0BF5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F8BA730-3D55-4CAD-B143-6022394E4323}" type="pres">
      <dgm:prSet presAssocID="{DBC071D3-273B-47FA-B0A4-E15DF2F0BF59}" presName="Parent" presStyleLbl="revTx" presStyleIdx="0" presStyleCnt="1" custScaleX="107057" custLinFactNeighborX="-10891" custLinFactNeighborY="-70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724A800A-BFD7-4AD9-8CEE-5F7C7D27213E}" type="presOf" srcId="{DBC071D3-273B-47FA-B0A4-E15DF2F0BF59}" destId="{0F8BA730-3D55-4CAD-B143-6022394E4323}" srcOrd="0" destOrd="0" presId="urn:microsoft.com/office/officeart/2008/layout/CaptionedPictures"/>
    <dgm:cxn modelId="{5D528241-150A-4C91-B050-33B6F97127D3}" srcId="{2B240608-3270-4D76-B532-B06088D14153}" destId="{DBC071D3-273B-47FA-B0A4-E15DF2F0BF59}" srcOrd="0" destOrd="0" parTransId="{D4968FBD-BB72-4F3B-A16E-0F36011E274A}" sibTransId="{1FEA7FA5-8A38-4DD6-B036-3488AAB79B3B}"/>
    <dgm:cxn modelId="{1412431E-CEDE-46D7-8B5F-47D281AB10B0}" type="presOf" srcId="{2B240608-3270-4D76-B532-B06088D14153}" destId="{36CC5117-D944-42B5-ACBE-64FEF4323E2C}" srcOrd="0" destOrd="0" presId="urn:microsoft.com/office/officeart/2008/layout/CaptionedPictures"/>
    <dgm:cxn modelId="{F82D1FED-BC1B-4D5D-BB36-EA95811FC020}" type="presParOf" srcId="{36CC5117-D944-42B5-ACBE-64FEF4323E2C}" destId="{223ED3EB-864D-451E-BED2-C50228FECF7F}" srcOrd="0" destOrd="0" presId="urn:microsoft.com/office/officeart/2008/layout/CaptionedPictures"/>
    <dgm:cxn modelId="{A24F1395-5E7D-41D5-8A2F-B40202FBE1F7}" type="presParOf" srcId="{223ED3EB-864D-451E-BED2-C50228FECF7F}" destId="{87F3BDAD-836E-4698-8A1B-B30A7C5B85D0}" srcOrd="0" destOrd="0" presId="urn:microsoft.com/office/officeart/2008/layout/CaptionedPictures"/>
    <dgm:cxn modelId="{D047D97F-D0EB-43B4-A7DA-56877F5C3A9B}" type="presParOf" srcId="{223ED3EB-864D-451E-BED2-C50228FECF7F}" destId="{67457E39-4610-4012-859E-8865507F40B9}" srcOrd="1" destOrd="0" presId="urn:microsoft.com/office/officeart/2008/layout/CaptionedPictures"/>
    <dgm:cxn modelId="{378991D8-F84F-4187-A90E-DF743E1AE1A5}" type="presParOf" srcId="{223ED3EB-864D-451E-BED2-C50228FECF7F}" destId="{35EED5C0-E02A-4A4C-9EF7-D9BFBDB608DB}" srcOrd="2" destOrd="0" presId="urn:microsoft.com/office/officeart/2008/layout/CaptionedPictures"/>
    <dgm:cxn modelId="{CBB3AAF8-B0F2-4F63-841D-1D831A8F1BB6}" type="presParOf" srcId="{35EED5C0-E02A-4A4C-9EF7-D9BFBDB608DB}" destId="{974C6103-ADA7-49D4-85FA-70AD4905013C}" srcOrd="0" destOrd="0" presId="urn:microsoft.com/office/officeart/2008/layout/CaptionedPictures"/>
    <dgm:cxn modelId="{A9EE9701-A48A-472A-B276-A4BE185B72A7}" type="presParOf" srcId="{35EED5C0-E02A-4A4C-9EF7-D9BFBDB608DB}" destId="{0F8BA730-3D55-4CAD-B143-6022394E432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3BDAD-836E-4698-8A1B-B30A7C5B85D0}">
      <dsp:nvSpPr>
        <dsp:cNvPr id="0" name=""/>
        <dsp:cNvSpPr/>
      </dsp:nvSpPr>
      <dsp:spPr>
        <a:xfrm>
          <a:off x="0" y="0"/>
          <a:ext cx="3138106" cy="369189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57E39-4610-4012-859E-8865507F40B9}">
      <dsp:nvSpPr>
        <dsp:cNvPr id="0" name=""/>
        <dsp:cNvSpPr/>
      </dsp:nvSpPr>
      <dsp:spPr>
        <a:xfrm>
          <a:off x="142121" y="125142"/>
          <a:ext cx="2824295" cy="23997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BA730-3D55-4CAD-B143-6022394E4323}">
      <dsp:nvSpPr>
        <dsp:cNvPr id="0" name=""/>
        <dsp:cNvSpPr/>
      </dsp:nvSpPr>
      <dsp:spPr>
        <a:xfrm>
          <a:off x="76047" y="2540366"/>
          <a:ext cx="3023606" cy="99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Karácsony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/>
            <a:t>Mikulás est</a:t>
          </a:r>
        </a:p>
      </dsp:txBody>
      <dsp:txXfrm>
        <a:off x="76047" y="2540366"/>
        <a:ext cx="3023606" cy="996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518A31B-020B-4730-A21B-4E16F8A0F465}" type="datetime1">
              <a:rPr lang="hu-HU" smtClean="0"/>
              <a:t>2021. 10. 19.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0A97D0-2695-4CC5-AFDE-D1AF124BD7DA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55616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3784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6188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013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632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550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600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519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957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619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485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4142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281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14611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pic>
        <p:nvPicPr>
          <p:cNvPr id="10" name="Kép 9" descr="Növénypalánta közelkép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9456" y="2057400"/>
            <a:ext cx="206076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EBFBC129-3297-490E-85E9-09FFFBB64853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114480E3-4A7D-406C-B9B6-265F1EC57032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pic>
        <p:nvPicPr>
          <p:cNvPr id="11" name="Kép 10" descr="Zöld növények közelkép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E7AC18CF-0006-448F-BEB2-B66505698739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A6AB8D3C-AB1F-46EE-99F7-0BD6C4A3B842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246A02CC-EB3F-46FF-90B2-E3BD70AFC743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DF1182B0-5568-4C46-A935-07C0900DB08B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A7089B39-B261-4376-A298-27AF7EC6C928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rtlCol="0"/>
          <a:lstStyle/>
          <a:p>
            <a:pPr rtl="0"/>
            <a:fld id="{960942C5-B0C9-4B82-8864-98AA4A27F206}" type="datetime1">
              <a:rPr lang="hu-HU" noProof="0" smtClean="0"/>
              <a:t>2021. 10. 19.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614B177D-1584-4E1D-A4B0-06CF4A19679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78" y="421991"/>
            <a:ext cx="2740191" cy="9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2.jpg"/><Relationship Id="rId4" Type="http://schemas.openxmlformats.org/officeDocument/2006/relationships/image" Target="../media/image60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skola.baross@gmail.com" TargetMode="External"/><Relationship Id="rId2" Type="http://schemas.openxmlformats.org/officeDocument/2006/relationships/hyperlink" Target="https://barossmg.h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ross clip">
            <a:hlinkClick r:id="" action="ppaction://media"/>
            <a:extLst>
              <a:ext uri="{FF2B5EF4-FFF2-40B4-BE49-F238E27FC236}">
                <a16:creationId xmlns:a16="http://schemas.microsoft.com/office/drawing/2014/main" id="{25B72BAA-4AEF-4918-A0B1-5FF89B198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3593" y="1170169"/>
            <a:ext cx="5036695" cy="2835016"/>
          </a:xfrm>
          <a:prstGeom prst="rect">
            <a:avLst/>
          </a:prstGeom>
        </p:spPr>
      </p:pic>
      <p:pic>
        <p:nvPicPr>
          <p:cNvPr id="2" name="Bemutatkozas">
            <a:hlinkClick r:id="" action="ppaction://media"/>
            <a:extLst>
              <a:ext uri="{FF2B5EF4-FFF2-40B4-BE49-F238E27FC236}">
                <a16:creationId xmlns:a16="http://schemas.microsoft.com/office/drawing/2014/main" id="{FAC45761-8650-4046-B150-EF24F2B224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079229"/>
            <a:ext cx="609600" cy="6096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94262" y="0"/>
            <a:ext cx="5503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Baross László Mezőgazdasági</a:t>
            </a:r>
            <a:endParaRPr lang="hu-HU" sz="3600" b="1" dirty="0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51462" y="4236017"/>
            <a:ext cx="4362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Technikum, Szakképző Iskola és Kollégium</a:t>
            </a:r>
          </a:p>
        </p:txBody>
      </p:sp>
    </p:spTree>
    <p:extLst>
      <p:ext uri="{BB962C8B-B14F-4D97-AF65-F5344CB8AC3E}">
        <p14:creationId xmlns:p14="http://schemas.microsoft.com/office/powerpoint/2010/main" val="410108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9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2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 fullScrn="1">
              <p:cMediaNode vol="87879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6F0DDE5D-8F68-4E86-9FF2-99EEC887822C}"/>
              </a:ext>
            </a:extLst>
          </p:cNvPr>
          <p:cNvSpPr/>
          <p:nvPr/>
        </p:nvSpPr>
        <p:spPr>
          <a:xfrm>
            <a:off x="5694195" y="2235245"/>
            <a:ext cx="293047" cy="18482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0" name="Picture 4" descr="Colorato Serlegbolt - serlegek, trófeák, érmek - Szombathely">
            <a:extLst>
              <a:ext uri="{FF2B5EF4-FFF2-40B4-BE49-F238E27FC236}">
                <a16:creationId xmlns:a16="http://schemas.microsoft.com/office/drawing/2014/main" id="{D10210CC-5890-4414-8293-944FE73D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68" y="2091510"/>
            <a:ext cx="4476339" cy="210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Versenyek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1F662A97-699F-4EBD-88B4-180746D7F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48" y="1516238"/>
            <a:ext cx="194421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Tanulmányi versenyek | Tanulmányi versenyek">
            <a:extLst>
              <a:ext uri="{FF2B5EF4-FFF2-40B4-BE49-F238E27FC236}">
                <a16:creationId xmlns:a16="http://schemas.microsoft.com/office/drawing/2014/main" id="{3C2EA302-40E6-40F5-B6BD-DC504C2A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5454"/>
            <a:ext cx="3569869" cy="23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D68EC4FA-6590-471C-8E65-3A9D84B9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33" y="4363430"/>
            <a:ext cx="2388201" cy="2388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A0C614C-4414-4E73-B26C-20AC031E7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2" y="4425516"/>
            <a:ext cx="2349258" cy="2349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B158235-6FA7-4B9E-BF17-0B8BEDB0EA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r="19610"/>
          <a:stretch/>
        </p:blipFill>
        <p:spPr>
          <a:xfrm>
            <a:off x="8046207" y="4403559"/>
            <a:ext cx="2719698" cy="2349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Nyíl: lefelé mutató 2">
            <a:extLst>
              <a:ext uri="{FF2B5EF4-FFF2-40B4-BE49-F238E27FC236}">
                <a16:creationId xmlns:a16="http://schemas.microsoft.com/office/drawing/2014/main" id="{BDD497E2-9395-410A-BD5A-9BE8A106E89F}"/>
              </a:ext>
            </a:extLst>
          </p:cNvPr>
          <p:cNvSpPr/>
          <p:nvPr/>
        </p:nvSpPr>
        <p:spPr>
          <a:xfrm rot="15889077">
            <a:off x="6010307" y="1658173"/>
            <a:ext cx="458779" cy="2026832"/>
          </a:xfrm>
          <a:prstGeom prst="downArrow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1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Szónokverseny</a:t>
            </a:r>
            <a:endParaRPr lang="hu-H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FBEC2A16-C6B4-446F-B598-1D27C34501DF}"/>
              </a:ext>
            </a:extLst>
          </p:cNvPr>
          <p:cNvSpPr/>
          <p:nvPr/>
        </p:nvSpPr>
        <p:spPr>
          <a:xfrm rot="15059345" flipV="1">
            <a:off x="4713815" y="1688245"/>
            <a:ext cx="458779" cy="3372144"/>
          </a:xfrm>
          <a:prstGeom prst="downArrow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1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Dr. Szabó Gusztáv Emlékverseny</a:t>
            </a:r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3880BBE7-DD95-4B70-BFB3-8AFC8A1FB393}"/>
              </a:ext>
            </a:extLst>
          </p:cNvPr>
          <p:cNvSpPr/>
          <p:nvPr/>
        </p:nvSpPr>
        <p:spPr>
          <a:xfrm rot="17033398">
            <a:off x="6293818" y="2736368"/>
            <a:ext cx="458779" cy="2408905"/>
          </a:xfrm>
          <a:prstGeom prst="downArrow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hu-HU" sz="1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SZKTV Gazdaverseny</a:t>
            </a: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8B8D9350-5A28-4535-A493-48B365744695}"/>
              </a:ext>
            </a:extLst>
          </p:cNvPr>
          <p:cNvSpPr/>
          <p:nvPr/>
        </p:nvSpPr>
        <p:spPr>
          <a:xfrm rot="14260035" flipV="1">
            <a:off x="5223712" y="2154612"/>
            <a:ext cx="458779" cy="2878452"/>
          </a:xfrm>
          <a:prstGeom prst="downArrow">
            <a:avLst/>
          </a:prstGeom>
          <a:blipFill>
            <a:blip r:embed="rId10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hu-HU" sz="1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Csapó Dániel Emlékverseny</a:t>
            </a:r>
          </a:p>
        </p:txBody>
      </p:sp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Versenyek</a:t>
            </a:r>
          </a:p>
        </p:txBody>
      </p:sp>
      <p:pic>
        <p:nvPicPr>
          <p:cNvPr id="2050" name="Picture 2" descr="Tanulmányi versenyek | Tanulmányi versenyek">
            <a:extLst>
              <a:ext uri="{FF2B5EF4-FFF2-40B4-BE49-F238E27FC236}">
                <a16:creationId xmlns:a16="http://schemas.microsoft.com/office/drawing/2014/main" id="{3C2EA302-40E6-40F5-B6BD-DC504C2A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5454"/>
            <a:ext cx="3569869" cy="23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: lekerekített 11">
            <a:extLst>
              <a:ext uri="{FF2B5EF4-FFF2-40B4-BE49-F238E27FC236}">
                <a16:creationId xmlns:a16="http://schemas.microsoft.com/office/drawing/2014/main" id="{4EA11B6C-FFA5-4F7B-A438-4835D30EF265}"/>
              </a:ext>
            </a:extLst>
          </p:cNvPr>
          <p:cNvSpPr/>
          <p:nvPr/>
        </p:nvSpPr>
        <p:spPr>
          <a:xfrm>
            <a:off x="577515" y="3664712"/>
            <a:ext cx="2114667" cy="2942822"/>
          </a:xfrm>
          <a:prstGeom prst="round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dirty="0">
              <a:latin typeface="Candara Light" panose="020E0502030303020204" pitchFamily="34" charset="0"/>
            </a:endParaRP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F5D30356-30CE-45C9-A364-60752FEA979D}"/>
              </a:ext>
            </a:extLst>
          </p:cNvPr>
          <p:cNvSpPr/>
          <p:nvPr/>
        </p:nvSpPr>
        <p:spPr>
          <a:xfrm>
            <a:off x="4280952" y="2225335"/>
            <a:ext cx="2114666" cy="205787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AC15FEDC-2B69-485B-B3A1-8F119A98377C}"/>
              </a:ext>
            </a:extLst>
          </p:cNvPr>
          <p:cNvSpPr/>
          <p:nvPr/>
        </p:nvSpPr>
        <p:spPr>
          <a:xfrm>
            <a:off x="7783414" y="2598367"/>
            <a:ext cx="1841849" cy="1860452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dirty="0">
              <a:latin typeface="Candara Light" panose="020E0502030303020204" pitchFamily="34" charset="0"/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95879C06-81AD-474E-BF0E-78FD9468FC54}"/>
              </a:ext>
            </a:extLst>
          </p:cNvPr>
          <p:cNvSpPr/>
          <p:nvPr/>
        </p:nvSpPr>
        <p:spPr>
          <a:xfrm>
            <a:off x="5833230" y="4549657"/>
            <a:ext cx="2114666" cy="2057877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A78E380-C936-4FAD-98F8-858117C0927F}"/>
              </a:ext>
            </a:extLst>
          </p:cNvPr>
          <p:cNvSpPr txBox="1"/>
          <p:nvPr/>
        </p:nvSpPr>
        <p:spPr>
          <a:xfrm>
            <a:off x="7947896" y="537854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Szántóverseny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66A0A44-3D65-4B42-8B96-7A03066DD9B3}"/>
              </a:ext>
            </a:extLst>
          </p:cNvPr>
          <p:cNvSpPr txBox="1"/>
          <p:nvPr/>
        </p:nvSpPr>
        <p:spPr>
          <a:xfrm>
            <a:off x="9690022" y="3228945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Agrolympia</a:t>
            </a:r>
            <a:endParaRPr lang="hu-HU" sz="2000" b="1" dirty="0"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01798D3-2CFC-456A-8CA6-198E1B57E7D2}"/>
              </a:ext>
            </a:extLst>
          </p:cNvPr>
          <p:cNvSpPr txBox="1"/>
          <p:nvPr/>
        </p:nvSpPr>
        <p:spPr>
          <a:xfrm>
            <a:off x="5810663" y="1839588"/>
            <a:ext cx="3233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</a:rPr>
              <a:t>„</a:t>
            </a:r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 heverj parlagon…”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32134F1-781B-4C6B-A829-4ADA401576D7}"/>
              </a:ext>
            </a:extLst>
          </p:cNvPr>
          <p:cNvSpPr txBox="1"/>
          <p:nvPr/>
        </p:nvSpPr>
        <p:spPr>
          <a:xfrm>
            <a:off x="2838486" y="490171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Gulyásverseny</a:t>
            </a:r>
          </a:p>
        </p:txBody>
      </p:sp>
      <p:pic>
        <p:nvPicPr>
          <p:cNvPr id="3074" name="Picture 2" descr="Agrárium: jön a verseny - Piac&amp;Profit - A kkv-k oldala">
            <a:extLst>
              <a:ext uri="{FF2B5EF4-FFF2-40B4-BE49-F238E27FC236}">
                <a16:creationId xmlns:a16="http://schemas.microsoft.com/office/drawing/2014/main" id="{47E7DE3D-F891-42F8-99BD-2A999C6E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38" y="1839588"/>
            <a:ext cx="5813963" cy="436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A képen kültéri, ülő, fű, tábla látható&#10;&#10;Automatikusan generált leírás">
            <a:extLst>
              <a:ext uri="{FF2B5EF4-FFF2-40B4-BE49-F238E27FC236}">
                <a16:creationId xmlns:a16="http://schemas.microsoft.com/office/drawing/2014/main" id="{BAA29DBB-9374-4C69-B8DC-68AB63C12F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" y="2217924"/>
            <a:ext cx="3097660" cy="4224082"/>
          </a:xfrm>
        </p:spPr>
      </p:pic>
      <p:pic>
        <p:nvPicPr>
          <p:cNvPr id="12" name="Tartalom helye 11" descr="A képen kültéri, férfi, sétáló, állás látható&#10;&#10;Automatikusan generált leírás">
            <a:extLst>
              <a:ext uri="{FF2B5EF4-FFF2-40B4-BE49-F238E27FC236}">
                <a16:creationId xmlns:a16="http://schemas.microsoft.com/office/drawing/2014/main" id="{7AB14F8D-5C75-42DD-ADFF-C5CA847413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54" y="3032307"/>
            <a:ext cx="4945046" cy="2783877"/>
          </a:xfr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E420EBDE-BA02-44DA-8A86-B1F9BFE63EFB}"/>
              </a:ext>
            </a:extLst>
          </p:cNvPr>
          <p:cNvSpPr txBox="1">
            <a:spLocks/>
          </p:cNvSpPr>
          <p:nvPr/>
        </p:nvSpPr>
        <p:spPr>
          <a:xfrm>
            <a:off x="-1" y="382436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Versenyek</a:t>
            </a:r>
            <a:endParaRPr lang="hu-HU" sz="4400" b="1" dirty="0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CA35A14-4CAC-482B-8A79-32FB5125C041}"/>
              </a:ext>
            </a:extLst>
          </p:cNvPr>
          <p:cNvSpPr txBox="1"/>
          <p:nvPr/>
        </p:nvSpPr>
        <p:spPr>
          <a:xfrm>
            <a:off x="1350520" y="1618911"/>
            <a:ext cx="18623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solidFill>
                  <a:schemeClr val="tx2"/>
                </a:solidFill>
                <a:latin typeface="Candara Light" panose="020E0502030303020204" pitchFamily="34" charset="0"/>
              </a:rPr>
              <a:t>Tetris-Challange</a:t>
            </a:r>
            <a:endParaRPr lang="hu-HU" sz="2000" b="1" dirty="0">
              <a:solidFill>
                <a:schemeClr val="tx2"/>
              </a:solidFill>
              <a:latin typeface="Candara Light" panose="020E0502030303020204" pitchFamily="34" charset="0"/>
            </a:endParaRPr>
          </a:p>
          <a:p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CFE2468-B382-4BCD-BB31-B06B95AC7B8D}"/>
              </a:ext>
            </a:extLst>
          </p:cNvPr>
          <p:cNvSpPr txBox="1"/>
          <p:nvPr/>
        </p:nvSpPr>
        <p:spPr>
          <a:xfrm>
            <a:off x="7598697" y="1693986"/>
            <a:ext cx="1811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tx2"/>
                </a:solidFill>
                <a:latin typeface="Candara Light" panose="020E0502030303020204" pitchFamily="34" charset="0"/>
              </a:rPr>
              <a:t>TE SZEDD-akció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8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Tanulmányi kirándulás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5C10965C-49B8-401E-BD7B-43E34B5D7663}"/>
              </a:ext>
            </a:extLst>
          </p:cNvPr>
          <p:cNvSpPr/>
          <p:nvPr/>
        </p:nvSpPr>
        <p:spPr>
          <a:xfrm>
            <a:off x="272012" y="2385559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AD5D3B67-1123-40AE-B486-41FFBBB5C41F}"/>
              </a:ext>
            </a:extLst>
          </p:cNvPr>
          <p:cNvSpPr>
            <a:spLocks/>
          </p:cNvSpPr>
          <p:nvPr/>
        </p:nvSpPr>
        <p:spPr>
          <a:xfrm>
            <a:off x="4234412" y="2385559"/>
            <a:ext cx="3600000" cy="360000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0F729474-B0E3-4848-BA26-209EA5D5B5AB}"/>
              </a:ext>
            </a:extLst>
          </p:cNvPr>
          <p:cNvSpPr>
            <a:spLocks/>
          </p:cNvSpPr>
          <p:nvPr/>
        </p:nvSpPr>
        <p:spPr>
          <a:xfrm>
            <a:off x="8196812" y="2385559"/>
            <a:ext cx="3600000" cy="360000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dirty="0">
              <a:latin typeface="Candara Light" panose="020E0502030303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B7FA7FD-9751-4D0F-ABDE-16856037EA73}"/>
              </a:ext>
            </a:extLst>
          </p:cNvPr>
          <p:cNvSpPr txBox="1"/>
          <p:nvPr/>
        </p:nvSpPr>
        <p:spPr>
          <a:xfrm>
            <a:off x="762937" y="1807306"/>
            <a:ext cx="261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AGROmashEXPO</a:t>
            </a:r>
            <a:endParaRPr lang="hu-HU" sz="2000" b="1" dirty="0"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EF29B18-5CBC-4448-8B32-60E25289801B}"/>
              </a:ext>
            </a:extLst>
          </p:cNvPr>
          <p:cNvSpPr txBox="1"/>
          <p:nvPr/>
        </p:nvSpPr>
        <p:spPr>
          <a:xfrm>
            <a:off x="4439816" y="181116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Nyíregyházi Egyetem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3BF0090-089D-4A26-9D31-3FBF0F32ED30}"/>
              </a:ext>
            </a:extLst>
          </p:cNvPr>
          <p:cNvSpPr txBox="1"/>
          <p:nvPr/>
        </p:nvSpPr>
        <p:spPr>
          <a:xfrm>
            <a:off x="8631420" y="1807306"/>
            <a:ext cx="2730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Lillafüred</a:t>
            </a:r>
          </a:p>
        </p:txBody>
      </p:sp>
    </p:spTree>
    <p:extLst>
      <p:ext uri="{BB962C8B-B14F-4D97-AF65-F5344CB8AC3E}">
        <p14:creationId xmlns:p14="http://schemas.microsoft.com/office/powerpoint/2010/main" val="38271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Tanulmányi kirándulás</a:t>
            </a:r>
          </a:p>
        </p:txBody>
      </p:sp>
      <p:sp>
        <p:nvSpPr>
          <p:cNvPr id="10" name="Hatszög 9">
            <a:extLst>
              <a:ext uri="{FF2B5EF4-FFF2-40B4-BE49-F238E27FC236}">
                <a16:creationId xmlns:a16="http://schemas.microsoft.com/office/drawing/2014/main" id="{A9A1D990-F9CD-44F2-BFC5-CF6D016768CB}"/>
              </a:ext>
            </a:extLst>
          </p:cNvPr>
          <p:cNvSpPr/>
          <p:nvPr/>
        </p:nvSpPr>
        <p:spPr>
          <a:xfrm>
            <a:off x="125846" y="2384886"/>
            <a:ext cx="3240000" cy="28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94E7BB23-E6DA-4382-928A-15BD39F83DBF}"/>
              </a:ext>
            </a:extLst>
          </p:cNvPr>
          <p:cNvGrpSpPr/>
          <p:nvPr/>
        </p:nvGrpSpPr>
        <p:grpSpPr>
          <a:xfrm>
            <a:off x="732943" y="1864283"/>
            <a:ext cx="2025805" cy="342341"/>
            <a:chOff x="648067" y="5373210"/>
            <a:chExt cx="2025805" cy="342341"/>
          </a:xfrm>
        </p:grpSpPr>
        <p:sp>
          <p:nvSpPr>
            <p:cNvPr id="12" name="Hatszög 11">
              <a:extLst>
                <a:ext uri="{FF2B5EF4-FFF2-40B4-BE49-F238E27FC236}">
                  <a16:creationId xmlns:a16="http://schemas.microsoft.com/office/drawing/2014/main" id="{DF6496D4-1B3A-4898-9B54-C27810FFA807}"/>
                </a:ext>
              </a:extLst>
            </p:cNvPr>
            <p:cNvSpPr/>
            <p:nvPr/>
          </p:nvSpPr>
          <p:spPr>
            <a:xfrm>
              <a:off x="648067" y="5373210"/>
              <a:ext cx="2025805" cy="34234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atszög 4">
              <a:extLst>
                <a:ext uri="{FF2B5EF4-FFF2-40B4-BE49-F238E27FC236}">
                  <a16:creationId xmlns:a16="http://schemas.microsoft.com/office/drawing/2014/main" id="{44538E93-2699-4EB7-92CF-2B6E8861A3F8}"/>
                </a:ext>
              </a:extLst>
            </p:cNvPr>
            <p:cNvSpPr txBox="1"/>
            <p:nvPr/>
          </p:nvSpPr>
          <p:spPr>
            <a:xfrm>
              <a:off x="845412" y="5406559"/>
              <a:ext cx="1631115" cy="27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9050" rIns="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>
                  <a:latin typeface="Candara Light" panose="020E0502030303020204" pitchFamily="34" charset="0"/>
                </a:rPr>
                <a:t>Diósgyőr</a:t>
              </a:r>
            </a:p>
          </p:txBody>
        </p:sp>
      </p:grpSp>
      <p:sp>
        <p:nvSpPr>
          <p:cNvPr id="14" name="Hatszög 13">
            <a:extLst>
              <a:ext uri="{FF2B5EF4-FFF2-40B4-BE49-F238E27FC236}">
                <a16:creationId xmlns:a16="http://schemas.microsoft.com/office/drawing/2014/main" id="{EBE99A3E-E46F-44D9-AB16-1229A6299EF0}"/>
              </a:ext>
            </a:extLst>
          </p:cNvPr>
          <p:cNvSpPr/>
          <p:nvPr/>
        </p:nvSpPr>
        <p:spPr>
          <a:xfrm>
            <a:off x="3010356" y="3824886"/>
            <a:ext cx="3240000" cy="28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Hatszög 14">
            <a:extLst>
              <a:ext uri="{FF2B5EF4-FFF2-40B4-BE49-F238E27FC236}">
                <a16:creationId xmlns:a16="http://schemas.microsoft.com/office/drawing/2014/main" id="{4D379CFE-177E-4397-9C5D-419371FDCE91}"/>
              </a:ext>
            </a:extLst>
          </p:cNvPr>
          <p:cNvSpPr/>
          <p:nvPr/>
        </p:nvSpPr>
        <p:spPr>
          <a:xfrm>
            <a:off x="5866356" y="2384886"/>
            <a:ext cx="3240000" cy="28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Hatszög 18">
            <a:extLst>
              <a:ext uri="{FF2B5EF4-FFF2-40B4-BE49-F238E27FC236}">
                <a16:creationId xmlns:a16="http://schemas.microsoft.com/office/drawing/2014/main" id="{8F1BECE9-622C-458C-A0CE-BB1CF9BE2A42}"/>
              </a:ext>
            </a:extLst>
          </p:cNvPr>
          <p:cNvSpPr/>
          <p:nvPr/>
        </p:nvSpPr>
        <p:spPr>
          <a:xfrm>
            <a:off x="8722356" y="3824886"/>
            <a:ext cx="3240000" cy="28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 dirty="0">
              <a:latin typeface="Candara Light" panose="020E0502030303020204" pitchFamily="34" charset="0"/>
            </a:endParaRPr>
          </a:p>
        </p:txBody>
      </p: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EB9A09CD-E6FF-4949-967B-B7153A8EA590}"/>
              </a:ext>
            </a:extLst>
          </p:cNvPr>
          <p:cNvGrpSpPr/>
          <p:nvPr/>
        </p:nvGrpSpPr>
        <p:grpSpPr>
          <a:xfrm>
            <a:off x="3603198" y="3217357"/>
            <a:ext cx="2025805" cy="415306"/>
            <a:chOff x="3384379" y="3238891"/>
            <a:chExt cx="2025805" cy="415306"/>
          </a:xfrm>
        </p:grpSpPr>
        <p:sp>
          <p:nvSpPr>
            <p:cNvPr id="21" name="Hatszög 20">
              <a:extLst>
                <a:ext uri="{FF2B5EF4-FFF2-40B4-BE49-F238E27FC236}">
                  <a16:creationId xmlns:a16="http://schemas.microsoft.com/office/drawing/2014/main" id="{5720BFD4-7D70-4843-96E4-C7CF1FE8FA5D}"/>
                </a:ext>
              </a:extLst>
            </p:cNvPr>
            <p:cNvSpPr/>
            <p:nvPr/>
          </p:nvSpPr>
          <p:spPr>
            <a:xfrm>
              <a:off x="3384379" y="3238891"/>
              <a:ext cx="2025805" cy="41530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atszög 4">
              <a:extLst>
                <a:ext uri="{FF2B5EF4-FFF2-40B4-BE49-F238E27FC236}">
                  <a16:creationId xmlns:a16="http://schemas.microsoft.com/office/drawing/2014/main" id="{042A09F0-E7EE-494C-AE08-0D7F585BAD5E}"/>
                </a:ext>
              </a:extLst>
            </p:cNvPr>
            <p:cNvSpPr txBox="1"/>
            <p:nvPr/>
          </p:nvSpPr>
          <p:spPr>
            <a:xfrm>
              <a:off x="3587805" y="3280595"/>
              <a:ext cx="1618953" cy="331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9050" rIns="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>
                  <a:latin typeface="Candara Light" panose="020E0502030303020204" pitchFamily="34" charset="0"/>
                </a:rPr>
                <a:t>OMÉK</a:t>
              </a:r>
            </a:p>
          </p:txBody>
        </p:sp>
      </p:grp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A75889F6-3159-4A19-B53E-00C12EBC0356}"/>
              </a:ext>
            </a:extLst>
          </p:cNvPr>
          <p:cNvGrpSpPr/>
          <p:nvPr/>
        </p:nvGrpSpPr>
        <p:grpSpPr>
          <a:xfrm>
            <a:off x="6298494" y="1791336"/>
            <a:ext cx="2375724" cy="415288"/>
            <a:chOff x="3312366" y="6118675"/>
            <a:chExt cx="2025805" cy="415288"/>
          </a:xfrm>
        </p:grpSpPr>
        <p:sp>
          <p:nvSpPr>
            <p:cNvPr id="24" name="Hatszög 23">
              <a:extLst>
                <a:ext uri="{FF2B5EF4-FFF2-40B4-BE49-F238E27FC236}">
                  <a16:creationId xmlns:a16="http://schemas.microsoft.com/office/drawing/2014/main" id="{BAD6425C-A04A-4BDC-BC21-EAF900AEDC8A}"/>
                </a:ext>
              </a:extLst>
            </p:cNvPr>
            <p:cNvSpPr/>
            <p:nvPr/>
          </p:nvSpPr>
          <p:spPr>
            <a:xfrm>
              <a:off x="3312366" y="6118675"/>
              <a:ext cx="2025805" cy="415288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atszög 4">
              <a:extLst>
                <a:ext uri="{FF2B5EF4-FFF2-40B4-BE49-F238E27FC236}">
                  <a16:creationId xmlns:a16="http://schemas.microsoft.com/office/drawing/2014/main" id="{543383EE-05F2-4267-8CB6-9E77E98D9ADD}"/>
                </a:ext>
              </a:extLst>
            </p:cNvPr>
            <p:cNvSpPr txBox="1"/>
            <p:nvPr/>
          </p:nvSpPr>
          <p:spPr>
            <a:xfrm>
              <a:off x="3515790" y="6160377"/>
              <a:ext cx="1618957" cy="331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9050" rIns="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>
                  <a:latin typeface="Candara Light" panose="020E0502030303020204" pitchFamily="34" charset="0"/>
                </a:rPr>
                <a:t>Szüreti</a:t>
              </a:r>
              <a:r>
                <a:rPr lang="hu-HU" sz="2000" kern="1200" dirty="0">
                  <a:latin typeface="Candara Light" panose="020E0502030303020204" pitchFamily="34" charset="0"/>
                </a:rPr>
                <a:t> </a:t>
              </a:r>
              <a:r>
                <a:rPr lang="hu-HU" sz="2000" b="1" kern="1200" dirty="0">
                  <a:latin typeface="Candara Light" panose="020E0502030303020204" pitchFamily="34" charset="0"/>
                </a:rPr>
                <a:t>felvonulás</a:t>
              </a:r>
            </a:p>
          </p:txBody>
        </p:sp>
      </p:grp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011AB959-2CAA-442D-A6E4-1B1B89AEC6BC}"/>
              </a:ext>
            </a:extLst>
          </p:cNvPr>
          <p:cNvGrpSpPr/>
          <p:nvPr/>
        </p:nvGrpSpPr>
        <p:grpSpPr>
          <a:xfrm>
            <a:off x="9329453" y="3217357"/>
            <a:ext cx="2025805" cy="415306"/>
            <a:chOff x="6048664" y="5589247"/>
            <a:chExt cx="2025805" cy="415306"/>
          </a:xfrm>
        </p:grpSpPr>
        <p:sp>
          <p:nvSpPr>
            <p:cNvPr id="27" name="Hatszög 26">
              <a:extLst>
                <a:ext uri="{FF2B5EF4-FFF2-40B4-BE49-F238E27FC236}">
                  <a16:creationId xmlns:a16="http://schemas.microsoft.com/office/drawing/2014/main" id="{056AD1CD-97FF-4D4C-8322-EA27E8336B55}"/>
                </a:ext>
              </a:extLst>
            </p:cNvPr>
            <p:cNvSpPr/>
            <p:nvPr/>
          </p:nvSpPr>
          <p:spPr>
            <a:xfrm>
              <a:off x="6048664" y="5589247"/>
              <a:ext cx="2025805" cy="41530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atszög 4">
              <a:extLst>
                <a:ext uri="{FF2B5EF4-FFF2-40B4-BE49-F238E27FC236}">
                  <a16:creationId xmlns:a16="http://schemas.microsoft.com/office/drawing/2014/main" id="{04FCD7A2-B3AC-49CB-8916-0E49F3B2FBC8}"/>
                </a:ext>
              </a:extLst>
            </p:cNvPr>
            <p:cNvSpPr txBox="1"/>
            <p:nvPr/>
          </p:nvSpPr>
          <p:spPr>
            <a:xfrm>
              <a:off x="6252090" y="5630951"/>
              <a:ext cx="1618953" cy="331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9050" rIns="0" bIns="190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>
                  <a:latin typeface="Candara Light" panose="020E0502030303020204" pitchFamily="34" charset="0"/>
                </a:rPr>
                <a:t>FEHOVA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3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A képen kültéri, személy, személyek, csoport látható&#10;&#10;Automatikusan generált leírás">
            <a:extLst>
              <a:ext uri="{FF2B5EF4-FFF2-40B4-BE49-F238E27FC236}">
                <a16:creationId xmlns:a16="http://schemas.microsoft.com/office/drawing/2014/main" id="{1CA665FF-7CA5-4E14-AFB0-0B0078B80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2" y="3933724"/>
            <a:ext cx="3897778" cy="292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 descr="A képen épület, kültéri, személy, személyek látható&#10;&#10;Automatikusan generált leírás">
            <a:extLst>
              <a:ext uri="{FF2B5EF4-FFF2-40B4-BE49-F238E27FC236}">
                <a16:creationId xmlns:a16="http://schemas.microsoft.com/office/drawing/2014/main" id="{21AC36B5-7F3B-45D6-A0CA-B572A6863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299" y="3933562"/>
            <a:ext cx="3899250" cy="292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6CFC08-6A10-47D8-A000-B8ED94101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8204" y="1553585"/>
            <a:ext cx="4610099" cy="462068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Kárpátalja</a:t>
            </a:r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D758587-2D86-457E-A75D-0FB00D3EF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964" y="1533203"/>
            <a:ext cx="4609775" cy="462068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Erdély 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8D579CE2-EE2F-43E8-B51F-010FF1B72910}"/>
              </a:ext>
            </a:extLst>
          </p:cNvPr>
          <p:cNvSpPr txBox="1">
            <a:spLocks/>
          </p:cNvSpPr>
          <p:nvPr/>
        </p:nvSpPr>
        <p:spPr>
          <a:xfrm>
            <a:off x="-1" y="382436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Határtalanul</a:t>
            </a:r>
          </a:p>
        </p:txBody>
      </p:sp>
      <p:pic>
        <p:nvPicPr>
          <p:cNvPr id="10" name="Kép 9" descr="A képen fű, kültéri, épület, zöld látható&#10;&#10;Automatikusan generált leírás">
            <a:extLst>
              <a:ext uri="{FF2B5EF4-FFF2-40B4-BE49-F238E27FC236}">
                <a16:creationId xmlns:a16="http://schemas.microsoft.com/office/drawing/2014/main" id="{F2667471-821C-455A-90A4-1A5B362A5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2" y="2201680"/>
            <a:ext cx="3272852" cy="245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 descr="A képen személy, kültéri, csoport, személyek látható&#10;&#10;Automatikusan generált leírás">
            <a:extLst>
              <a:ext uri="{FF2B5EF4-FFF2-40B4-BE49-F238E27FC236}">
                <a16:creationId xmlns:a16="http://schemas.microsoft.com/office/drawing/2014/main" id="{91D642DF-7FA8-4853-B154-A5193121A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50" y="2201680"/>
            <a:ext cx="3272852" cy="245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2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Üzemlátogatás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407A4B9-701C-40A0-B629-BC1094287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22" y="1475196"/>
            <a:ext cx="4187430" cy="235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DF7CFA0-600E-43C9-91DB-A3F3B6A6BA25}"/>
              </a:ext>
            </a:extLst>
          </p:cNvPr>
          <p:cNvSpPr txBox="1"/>
          <p:nvPr/>
        </p:nvSpPr>
        <p:spPr>
          <a:xfrm>
            <a:off x="4231994" y="3787081"/>
            <a:ext cx="3539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Szerencsi Csokoládégyár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F597CD-ABA0-44BD-BEF0-884FEDA01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3" y="4227504"/>
            <a:ext cx="4536374" cy="254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E86FE8F-100A-4575-B85C-3051A9429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47" y="4227504"/>
            <a:ext cx="4536376" cy="2548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DBDC961-8270-40E4-BDAB-AA9BBE621A7D}"/>
              </a:ext>
            </a:extLst>
          </p:cNvPr>
          <p:cNvSpPr txBox="1"/>
          <p:nvPr/>
        </p:nvSpPr>
        <p:spPr>
          <a:xfrm>
            <a:off x="315574" y="378708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Debreceni Lovarda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A8BBCAD-EED2-4CA1-AA3C-59A5A6F067E9}"/>
              </a:ext>
            </a:extLst>
          </p:cNvPr>
          <p:cNvSpPr txBox="1"/>
          <p:nvPr/>
        </p:nvSpPr>
        <p:spPr>
          <a:xfrm>
            <a:off x="8303438" y="3827394"/>
            <a:ext cx="3888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Tiszavasvári </a:t>
            </a:r>
            <a:r>
              <a:rPr lang="hu-HU" sz="2000" b="1" dirty="0" err="1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Holmer</a:t>
            </a:r>
            <a:r>
              <a:rPr lang="hu-HU" sz="2000" b="1" dirty="0"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bemutató</a:t>
            </a:r>
          </a:p>
        </p:txBody>
      </p:sp>
    </p:spTree>
    <p:extLst>
      <p:ext uri="{BB962C8B-B14F-4D97-AF65-F5344CB8AC3E}">
        <p14:creationId xmlns:p14="http://schemas.microsoft.com/office/powerpoint/2010/main" val="26025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863915-DDCB-4B5A-919F-8DFB3F1EE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874" y="1556281"/>
            <a:ext cx="2435246" cy="46739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Kisze-báb égetés</a:t>
            </a:r>
          </a:p>
        </p:txBody>
      </p:sp>
      <p:pic>
        <p:nvPicPr>
          <p:cNvPr id="10" name="Tartalom helye 9" descr="A képen fű, kültéri, személy, csoport látható&#10;&#10;Automatikusan generált leírás">
            <a:extLst>
              <a:ext uri="{FF2B5EF4-FFF2-40B4-BE49-F238E27FC236}">
                <a16:creationId xmlns:a16="http://schemas.microsoft.com/office/drawing/2014/main" id="{CB513D84-C76D-40B1-9926-978B779BA0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8" y="2997526"/>
            <a:ext cx="2755204" cy="3673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48FCE80C-BD8C-49C1-81FC-DFBF781F4366}"/>
              </a:ext>
            </a:extLst>
          </p:cNvPr>
          <p:cNvSpPr txBox="1">
            <a:spLocks/>
          </p:cNvSpPr>
          <p:nvPr/>
        </p:nvSpPr>
        <p:spPr>
          <a:xfrm>
            <a:off x="-1" y="382436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Ünnepségek</a:t>
            </a:r>
            <a:endParaRPr lang="hu-HU" sz="4400" b="1" dirty="0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2" name="Kép 11" descr="A képen kültéri, természet, személy, tűz látható&#10;&#10;Automatikusan generált leírás">
            <a:extLst>
              <a:ext uri="{FF2B5EF4-FFF2-40B4-BE49-F238E27FC236}">
                <a16:creationId xmlns:a16="http://schemas.microsoft.com/office/drawing/2014/main" id="{9E157F21-DFA4-4220-B02D-737AC9C28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6" y="2178153"/>
            <a:ext cx="2755205" cy="3673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 descr="A képen beltéri, személy, mennyezet, állás látható&#10;&#10;Automatikusan generált leírás">
            <a:extLst>
              <a:ext uri="{FF2B5EF4-FFF2-40B4-BE49-F238E27FC236}">
                <a16:creationId xmlns:a16="http://schemas.microsoft.com/office/drawing/2014/main" id="{3C8FD8E7-5A2A-44C1-8116-F85E5C1B8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06" y="2503357"/>
            <a:ext cx="4896415" cy="3673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23A67581-035A-46D1-BF0B-EA4173395FA1}"/>
              </a:ext>
            </a:extLst>
          </p:cNvPr>
          <p:cNvSpPr txBox="1">
            <a:spLocks/>
          </p:cNvSpPr>
          <p:nvPr/>
        </p:nvSpPr>
        <p:spPr>
          <a:xfrm>
            <a:off x="7844854" y="1710762"/>
            <a:ext cx="2435246" cy="467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dirty="0"/>
              <a:t>Valentin-Nap</a:t>
            </a:r>
          </a:p>
        </p:txBody>
      </p:sp>
    </p:spTree>
    <p:extLst>
      <p:ext uri="{BB962C8B-B14F-4D97-AF65-F5344CB8AC3E}">
        <p14:creationId xmlns:p14="http://schemas.microsoft.com/office/powerpoint/2010/main" val="5278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eltéri, személy, mennyezet, nagyon nagy látható&#10;&#10;Automatikusan generált leírás">
            <a:extLst>
              <a:ext uri="{FF2B5EF4-FFF2-40B4-BE49-F238E27FC236}">
                <a16:creationId xmlns:a16="http://schemas.microsoft.com/office/drawing/2014/main" id="{514E6334-C70B-4B2C-83A1-10482CC1E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740" r="525" b="10219"/>
          <a:stretch/>
        </p:blipFill>
        <p:spPr>
          <a:xfrm>
            <a:off x="2937454" y="2730269"/>
            <a:ext cx="3303250" cy="311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Ballagás - Create Yourself hobbyáruház ballagás ünnepek">
            <a:extLst>
              <a:ext uri="{FF2B5EF4-FFF2-40B4-BE49-F238E27FC236}">
                <a16:creationId xmlns:a16="http://schemas.microsoft.com/office/drawing/2014/main" id="{731118B9-3995-4332-8D9F-C0EDFA4F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28" y="419773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Diagram group">
            <a:extLst>
              <a:ext uri="{FF2B5EF4-FFF2-40B4-BE49-F238E27FC236}">
                <a16:creationId xmlns:a16="http://schemas.microsoft.com/office/drawing/2014/main" id="{F0265817-B01C-4933-AE24-2E218FABAD2C}"/>
              </a:ext>
            </a:extLst>
          </p:cNvPr>
          <p:cNvGrpSpPr/>
          <p:nvPr/>
        </p:nvGrpSpPr>
        <p:grpSpPr>
          <a:xfrm>
            <a:off x="6613181" y="3643389"/>
            <a:ext cx="2937526" cy="3110487"/>
            <a:chOff x="5283584" y="932571"/>
            <a:chExt cx="2794858" cy="2794858"/>
          </a:xfrm>
          <a:scene3d>
            <a:camera prst="orthographicFront" zoom="92000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5E0BDC10-5DD2-40B6-B924-942FD4174E58}"/>
                </a:ext>
              </a:extLst>
            </p:cNvPr>
            <p:cNvSpPr/>
            <p:nvPr/>
          </p:nvSpPr>
          <p:spPr>
            <a:xfrm>
              <a:off x="5283584" y="932571"/>
              <a:ext cx="2794858" cy="2794858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8000" b="-38000"/>
              </a:stretch>
            </a:blip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dirty="0">
                <a:latin typeface="Candara Light" panose="020E0502030303020204" pitchFamily="34" charset="0"/>
              </a:endParaRP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80D93325-34F8-4C89-91CA-AF6A2DFC7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b="38948"/>
          <a:stretch/>
        </p:blipFill>
        <p:spPr bwMode="auto">
          <a:xfrm>
            <a:off x="-60319" y="4719120"/>
            <a:ext cx="3722755" cy="201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Ünnepségek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42A792-A406-4E3D-954A-3AC6B4044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527" b="31696"/>
          <a:stretch/>
        </p:blipFill>
        <p:spPr bwMode="auto">
          <a:xfrm>
            <a:off x="40644" y="1413153"/>
            <a:ext cx="3520828" cy="2015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10E176B-B55F-410E-8525-61EC8BEC81AC}"/>
              </a:ext>
            </a:extLst>
          </p:cNvPr>
          <p:cNvSpPr txBox="1"/>
          <p:nvPr/>
        </p:nvSpPr>
        <p:spPr>
          <a:xfrm>
            <a:off x="519494" y="3801199"/>
            <a:ext cx="167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Candara Light" panose="020E0502030303020204" pitchFamily="34" charset="0"/>
              </a:rPr>
              <a:t>Szalagavató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B0B55EC6-FCEA-46FC-AD4F-8C657AD6DED5}"/>
              </a:ext>
            </a:extLst>
          </p:cNvPr>
          <p:cNvSpPr txBox="1"/>
          <p:nvPr/>
        </p:nvSpPr>
        <p:spPr>
          <a:xfrm>
            <a:off x="10170598" y="4319010"/>
            <a:ext cx="1401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Ballagás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360C538E-793D-4AFB-80D1-72F9DDCE9983}"/>
              </a:ext>
            </a:extLst>
          </p:cNvPr>
          <p:cNvSpPr txBox="1"/>
          <p:nvPr/>
        </p:nvSpPr>
        <p:spPr>
          <a:xfrm>
            <a:off x="6608640" y="3339210"/>
            <a:ext cx="221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Virtuális ballagás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A45A7DD-8F50-487B-9DC1-780072646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4832" r="176" b="-605"/>
          <a:stretch/>
        </p:blipFill>
        <p:spPr bwMode="auto">
          <a:xfrm>
            <a:off x="8630530" y="1712231"/>
            <a:ext cx="3561470" cy="2418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Diagram group">
            <a:extLst>
              <a:ext uri="{FF2B5EF4-FFF2-40B4-BE49-F238E27FC236}">
                <a16:creationId xmlns:a16="http://schemas.microsoft.com/office/drawing/2014/main" id="{CD23762B-E546-4624-8185-FB6639E1D244}"/>
              </a:ext>
            </a:extLst>
          </p:cNvPr>
          <p:cNvGrpSpPr/>
          <p:nvPr/>
        </p:nvGrpSpPr>
        <p:grpSpPr>
          <a:xfrm>
            <a:off x="233058" y="4285879"/>
            <a:ext cx="4463476" cy="2425998"/>
            <a:chOff x="4693487" y="4685855"/>
            <a:chExt cx="972604" cy="44029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</p:grpSpPr>
        <p:sp>
          <p:nvSpPr>
            <p:cNvPr id="20" name="Téglalap 19" descr="http://users.atw.hu/barosslmgszi5/kolimikulas2018_files/Photos/20181205_181135%20(web).jpg">
              <a:extLst>
                <a:ext uri="{FF2B5EF4-FFF2-40B4-BE49-F238E27FC236}">
                  <a16:creationId xmlns:a16="http://schemas.microsoft.com/office/drawing/2014/main" id="{7E3191DD-C8C0-48FC-BC7C-8BF37BEF631A}"/>
                </a:ext>
              </a:extLst>
            </p:cNvPr>
            <p:cNvSpPr/>
            <p:nvPr/>
          </p:nvSpPr>
          <p:spPr>
            <a:xfrm>
              <a:off x="4693487" y="4685855"/>
              <a:ext cx="972604" cy="440293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355" t="-49667" r="-19443" b="-75844"/>
              </a:stretch>
            </a:blip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6146" name="Picture 2" descr="Hogyan legyen stresszmentes, békés a karácsony? | eMAG Blog">
            <a:extLst>
              <a:ext uri="{FF2B5EF4-FFF2-40B4-BE49-F238E27FC236}">
                <a16:creationId xmlns:a16="http://schemas.microsoft.com/office/drawing/2014/main" id="{7C5D4C57-D146-4C3E-B6B8-64E310D4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03" y="1359122"/>
            <a:ext cx="8248317" cy="54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334129-372B-4A78-AE8B-AD7976AB7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254214"/>
              </p:ext>
            </p:extLst>
          </p:nvPr>
        </p:nvGraphicFramePr>
        <p:xfrm>
          <a:off x="3847776" y="1183661"/>
          <a:ext cx="3790889" cy="3691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ím 1">
            <a:extLst>
              <a:ext uri="{FF2B5EF4-FFF2-40B4-BE49-F238E27FC236}">
                <a16:creationId xmlns:a16="http://schemas.microsoft.com/office/drawing/2014/main" id="{06462EA7-ED66-4E35-8D0A-3F3E723D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Ünnepségek</a:t>
            </a:r>
          </a:p>
        </p:txBody>
      </p:sp>
      <p:grpSp>
        <p:nvGrpSpPr>
          <p:cNvPr id="16" name="Diagram group">
            <a:extLst>
              <a:ext uri="{FF2B5EF4-FFF2-40B4-BE49-F238E27FC236}">
                <a16:creationId xmlns:a16="http://schemas.microsoft.com/office/drawing/2014/main" id="{41F849ED-B66A-4FBF-9476-753B9BA277B8}"/>
              </a:ext>
            </a:extLst>
          </p:cNvPr>
          <p:cNvGrpSpPr/>
          <p:nvPr/>
        </p:nvGrpSpPr>
        <p:grpSpPr>
          <a:xfrm>
            <a:off x="7129000" y="2936770"/>
            <a:ext cx="3790889" cy="3964898"/>
            <a:chOff x="0" y="863278"/>
            <a:chExt cx="4596806" cy="45968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zoom="92000"/>
            <a:lightRig rig="glow" dir="t">
              <a:rot lat="0" lon="0" rev="4800000"/>
            </a:lightRig>
          </a:scene3d>
        </p:grpSpPr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5760BA2C-0402-48BF-8272-C3A28526B995}"/>
                </a:ext>
              </a:extLst>
            </p:cNvPr>
            <p:cNvSpPr/>
            <p:nvPr/>
          </p:nvSpPr>
          <p:spPr>
            <a:xfrm>
              <a:off x="0" y="863278"/>
              <a:ext cx="4596806" cy="4596806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2345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E09C9453-5A3C-43EE-92D1-BC14FC3EB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55" y="520556"/>
            <a:ext cx="5057368" cy="1695942"/>
          </a:xfrm>
          <a:prstGeom prst="rect">
            <a:avLst/>
          </a:prstGeom>
        </p:spPr>
      </p:pic>
      <p:pic>
        <p:nvPicPr>
          <p:cNvPr id="4" name="Picture 2" descr="http://users.atw.hu/barosslmgszi2/ujkepek2013_files/Photos/Felujitas%20utan%20a%20fobejarat%20(web).jpg">
            <a:extLst>
              <a:ext uri="{FF2B5EF4-FFF2-40B4-BE49-F238E27FC236}">
                <a16:creationId xmlns:a16="http://schemas.microsoft.com/office/drawing/2014/main" id="{1716C6D7-CC09-483D-8915-BA4916C8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898" y="2733615"/>
            <a:ext cx="3656281" cy="2742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1AF2E5B-C95F-4690-AB1C-FDBB6A67A5F5}"/>
              </a:ext>
            </a:extLst>
          </p:cNvPr>
          <p:cNvSpPr txBox="1"/>
          <p:nvPr/>
        </p:nvSpPr>
        <p:spPr>
          <a:xfrm>
            <a:off x="7395410" y="308283"/>
            <a:ext cx="4604083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fontAlgn="base"/>
            <a:r>
              <a:rPr lang="hu-HU" sz="2000" i="1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Candara Light" panose="020E0502030303020204" pitchFamily="34" charset="0"/>
              </a:rPr>
              <a:t>„Minden növény elmond valamit a földről, mely őt növekedéshez segítette, s a fényről, mit beleszőtt önmagába. Ugyanígy vallanak tetteink is magunkról.”</a:t>
            </a:r>
          </a:p>
          <a:p>
            <a:pPr algn="r" fontAlgn="base"/>
            <a:r>
              <a:rPr lang="hu-HU" sz="2000" i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/Szent-</a:t>
            </a:r>
            <a:r>
              <a:rPr lang="hu-HU" sz="2000" i="1" dirty="0" err="1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Gály</a:t>
            </a:r>
            <a:r>
              <a:rPr lang="hu-HU" sz="2000" i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 Kata/</a:t>
            </a:r>
          </a:p>
          <a:p>
            <a:pPr algn="r" fontAlgn="base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8AC7C3-B513-42C8-B697-B8A381D4C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073" y="1315454"/>
            <a:ext cx="4890927" cy="5542546"/>
          </a:xfr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Fair Play kupa </a:t>
            </a:r>
          </a:p>
          <a:p>
            <a:pPr lvl="1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Nyírbátor Megyei 5. hely</a:t>
            </a:r>
          </a:p>
          <a:p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ASZIH kupa:</a:t>
            </a:r>
          </a:p>
          <a:p>
            <a:pPr lvl="1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Pedagógus Nyíregyháza 1. hely </a:t>
            </a:r>
          </a:p>
          <a:p>
            <a:pPr lvl="1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Diák 3. hely</a:t>
            </a:r>
          </a:p>
          <a:p>
            <a:pPr marL="176213" lvl="1" indent="-176213"/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Karácsony</a:t>
            </a:r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kupa </a:t>
            </a:r>
          </a:p>
          <a:p>
            <a:pPr marL="413957" lvl="2" indent="-176213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 4. hely</a:t>
            </a:r>
          </a:p>
          <a:p>
            <a:pPr marL="176213" lvl="1" indent="-176213"/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Déri Miksa kupa nagypályás </a:t>
            </a:r>
          </a:p>
          <a:p>
            <a:pPr marL="413957" lvl="2" indent="-176213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 3. hely</a:t>
            </a:r>
          </a:p>
          <a:p>
            <a:pPr marL="176213" lvl="1" indent="-176213"/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Baross kupa</a:t>
            </a:r>
          </a:p>
          <a:p>
            <a:pPr marL="413957" lvl="2" indent="-176213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 2. hely</a:t>
            </a:r>
          </a:p>
          <a:p>
            <a:pPr marL="176213" lvl="1" indent="-176213"/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Gépész kupa </a:t>
            </a:r>
          </a:p>
          <a:p>
            <a:pPr marL="413957" lvl="2" indent="-176213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 5. hely</a:t>
            </a:r>
          </a:p>
          <a:p>
            <a:pPr marL="176213" lvl="1" indent="-176213"/>
            <a:r>
              <a:rPr lang="hu-HU" sz="22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Esze kupa </a:t>
            </a:r>
          </a:p>
          <a:p>
            <a:pPr marL="413957" lvl="2" indent="-176213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 4. hely</a:t>
            </a:r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/>
            </a:r>
            <a:b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endParaRPr lang="hu-HU" sz="2000" b="1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043D5FD0-133B-44BC-8D41-C2FF2B08D3F9}"/>
              </a:ext>
            </a:extLst>
          </p:cNvPr>
          <p:cNvSpPr txBox="1">
            <a:spLocks/>
          </p:cNvSpPr>
          <p:nvPr/>
        </p:nvSpPr>
        <p:spPr>
          <a:xfrm>
            <a:off x="-1" y="382436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Sportesemények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9887910-F855-4888-87C5-797A3A2A6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28" y="1315454"/>
            <a:ext cx="3658326" cy="274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EDC9EB7-A03B-4EE6-AC31-CE94BD006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76" y="4115744"/>
            <a:ext cx="3546031" cy="2659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51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BB44B7-EE5B-4EFF-ACFA-EA43A1FE6ED4}"/>
              </a:ext>
            </a:extLst>
          </p:cNvPr>
          <p:cNvSpPr txBox="1">
            <a:spLocks/>
          </p:cNvSpPr>
          <p:nvPr/>
        </p:nvSpPr>
        <p:spPr>
          <a:xfrm>
            <a:off x="-1" y="382436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Diákélet</a:t>
            </a:r>
          </a:p>
        </p:txBody>
      </p:sp>
      <p:sp>
        <p:nvSpPr>
          <p:cNvPr id="6" name="Nap 5">
            <a:extLst>
              <a:ext uri="{FF2B5EF4-FFF2-40B4-BE49-F238E27FC236}">
                <a16:creationId xmlns:a16="http://schemas.microsoft.com/office/drawing/2014/main" id="{165F4523-1A1E-495D-AE3D-750336170D25}"/>
              </a:ext>
            </a:extLst>
          </p:cNvPr>
          <p:cNvSpPr/>
          <p:nvPr/>
        </p:nvSpPr>
        <p:spPr>
          <a:xfrm>
            <a:off x="2904734" y="2662988"/>
            <a:ext cx="4427621" cy="4195011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Picture 6" descr="http://users.atw.hu/barosslmgszi5/elsosavato2018_files/Photos/DSCF8024%20(web)3.jpg">
            <a:extLst>
              <a:ext uri="{FF2B5EF4-FFF2-40B4-BE49-F238E27FC236}">
                <a16:creationId xmlns:a16="http://schemas.microsoft.com/office/drawing/2014/main" id="{B21060D8-D82D-4EE8-9EA6-CCE8826F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40" y="3577389"/>
            <a:ext cx="2567323" cy="2321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Nap 15">
            <a:extLst>
              <a:ext uri="{FF2B5EF4-FFF2-40B4-BE49-F238E27FC236}">
                <a16:creationId xmlns:a16="http://schemas.microsoft.com/office/drawing/2014/main" id="{94A6E429-45EE-4415-A4DB-CCC258A50912}"/>
              </a:ext>
            </a:extLst>
          </p:cNvPr>
          <p:cNvSpPr/>
          <p:nvPr/>
        </p:nvSpPr>
        <p:spPr>
          <a:xfrm>
            <a:off x="7732295" y="2662989"/>
            <a:ext cx="4427621" cy="4195011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Nap 17">
            <a:extLst>
              <a:ext uri="{FF2B5EF4-FFF2-40B4-BE49-F238E27FC236}">
                <a16:creationId xmlns:a16="http://schemas.microsoft.com/office/drawing/2014/main" id="{72913937-3767-4F3A-A112-7C4E445D715F}"/>
              </a:ext>
            </a:extLst>
          </p:cNvPr>
          <p:cNvSpPr/>
          <p:nvPr/>
        </p:nvSpPr>
        <p:spPr>
          <a:xfrm>
            <a:off x="5244887" y="565482"/>
            <a:ext cx="4427621" cy="4195011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Nap 19">
            <a:extLst>
              <a:ext uri="{FF2B5EF4-FFF2-40B4-BE49-F238E27FC236}">
                <a16:creationId xmlns:a16="http://schemas.microsoft.com/office/drawing/2014/main" id="{066DA6DE-C4A1-4A97-9AD2-288678805E25}"/>
              </a:ext>
            </a:extLst>
          </p:cNvPr>
          <p:cNvSpPr/>
          <p:nvPr/>
        </p:nvSpPr>
        <p:spPr>
          <a:xfrm>
            <a:off x="0" y="930441"/>
            <a:ext cx="4427621" cy="4195011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2" name="Picture 4" descr="http://users.atw.hu/barosslmgszi5/digithet2019_files/Photos/DSCF9679%20(web)2.jpg">
            <a:extLst>
              <a:ext uri="{FF2B5EF4-FFF2-40B4-BE49-F238E27FC236}">
                <a16:creationId xmlns:a16="http://schemas.microsoft.com/office/drawing/2014/main" id="{C648D0DC-0FED-4A60-80DF-D43544D5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0" y="1835726"/>
            <a:ext cx="2566800" cy="2404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http://users.atw.hu/barosslmgszi5/sargulas2019_files/Photos/DSCF0052%20(web).jpg">
            <a:extLst>
              <a:ext uri="{FF2B5EF4-FFF2-40B4-BE49-F238E27FC236}">
                <a16:creationId xmlns:a16="http://schemas.microsoft.com/office/drawing/2014/main" id="{AB29A004-5269-494B-891B-70568E63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58" y="1502262"/>
            <a:ext cx="2566800" cy="2321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8" descr="http://users.atw.hu/barosslmgszi7/diaknap2019_files/Photos/DSCF0945%20(web).jpg">
            <a:extLst>
              <a:ext uri="{FF2B5EF4-FFF2-40B4-BE49-F238E27FC236}">
                <a16:creationId xmlns:a16="http://schemas.microsoft.com/office/drawing/2014/main" id="{FF6332C6-17E8-4F7D-A040-9AA43D59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30" y="3582623"/>
            <a:ext cx="2566800" cy="2355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omboid 26">
            <a:extLst>
              <a:ext uri="{FF2B5EF4-FFF2-40B4-BE49-F238E27FC236}">
                <a16:creationId xmlns:a16="http://schemas.microsoft.com/office/drawing/2014/main" id="{C2F89072-D0BE-479B-8528-183FE8CE5FE3}"/>
              </a:ext>
            </a:extLst>
          </p:cNvPr>
          <p:cNvSpPr/>
          <p:nvPr/>
        </p:nvSpPr>
        <p:spPr>
          <a:xfrm>
            <a:off x="8671230" y="1938247"/>
            <a:ext cx="1955249" cy="339732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Candara Light" panose="020E0502030303020204" pitchFamily="34" charset="0"/>
              </a:rPr>
              <a:t>Sárgulás</a:t>
            </a:r>
          </a:p>
        </p:txBody>
      </p:sp>
      <p:sp>
        <p:nvSpPr>
          <p:cNvPr id="29" name="Romboid 28">
            <a:extLst>
              <a:ext uri="{FF2B5EF4-FFF2-40B4-BE49-F238E27FC236}">
                <a16:creationId xmlns:a16="http://schemas.microsoft.com/office/drawing/2014/main" id="{7450ED59-FAAA-4B84-8D1A-BFAA02CE874C}"/>
              </a:ext>
            </a:extLst>
          </p:cNvPr>
          <p:cNvSpPr/>
          <p:nvPr/>
        </p:nvSpPr>
        <p:spPr>
          <a:xfrm>
            <a:off x="2759242" y="6328606"/>
            <a:ext cx="1944835" cy="397493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Candara Light" panose="020E0502030303020204" pitchFamily="34" charset="0"/>
              </a:rPr>
              <a:t>Verébavató</a:t>
            </a:r>
          </a:p>
        </p:txBody>
      </p:sp>
      <p:sp>
        <p:nvSpPr>
          <p:cNvPr id="31" name="Romboid 30">
            <a:extLst>
              <a:ext uri="{FF2B5EF4-FFF2-40B4-BE49-F238E27FC236}">
                <a16:creationId xmlns:a16="http://schemas.microsoft.com/office/drawing/2014/main" id="{8F0D175A-E27E-4BAD-BCD8-BDE7143A23C5}"/>
              </a:ext>
            </a:extLst>
          </p:cNvPr>
          <p:cNvSpPr/>
          <p:nvPr/>
        </p:nvSpPr>
        <p:spPr>
          <a:xfrm>
            <a:off x="-2" y="4589478"/>
            <a:ext cx="2566799" cy="415659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Candara Light" panose="020E0502030303020204" pitchFamily="34" charset="0"/>
              </a:rPr>
              <a:t>Digitális témahét</a:t>
            </a:r>
          </a:p>
        </p:txBody>
      </p:sp>
      <p:sp>
        <p:nvSpPr>
          <p:cNvPr id="33" name="Romboid 32">
            <a:extLst>
              <a:ext uri="{FF2B5EF4-FFF2-40B4-BE49-F238E27FC236}">
                <a16:creationId xmlns:a16="http://schemas.microsoft.com/office/drawing/2014/main" id="{F76901EC-D9B3-494A-9728-DD15F630C15A}"/>
              </a:ext>
            </a:extLst>
          </p:cNvPr>
          <p:cNvSpPr/>
          <p:nvPr/>
        </p:nvSpPr>
        <p:spPr>
          <a:xfrm>
            <a:off x="7608811" y="6323368"/>
            <a:ext cx="1955249" cy="339732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latin typeface="Candara Light" panose="020E0502030303020204" pitchFamily="34" charset="0"/>
              </a:rPr>
              <a:t>Diáknap</a:t>
            </a:r>
          </a:p>
        </p:txBody>
      </p:sp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231B23AE-D451-4DFC-B0FC-FA3D8B847ADF}"/>
              </a:ext>
            </a:extLst>
          </p:cNvPr>
          <p:cNvSpPr txBox="1">
            <a:spLocks/>
          </p:cNvSpPr>
          <p:nvPr/>
        </p:nvSpPr>
        <p:spPr>
          <a:xfrm>
            <a:off x="668120" y="2294218"/>
            <a:ext cx="6015788" cy="303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u-HU" sz="40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Nem tudunk mindenkinek mindent megtanítani,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hu-HU" sz="40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bárkinek megtanítjuk a mezőgazdaságot!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2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2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3E3E6DAF-27B2-411C-B081-5CDFBC469AFE}"/>
              </a:ext>
            </a:extLst>
          </p:cNvPr>
          <p:cNvSpPr txBox="1">
            <a:spLocks/>
          </p:cNvSpPr>
          <p:nvPr/>
        </p:nvSpPr>
        <p:spPr>
          <a:xfrm>
            <a:off x="0" y="466333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Diákélet</a:t>
            </a:r>
          </a:p>
        </p:txBody>
      </p:sp>
      <p:pic>
        <p:nvPicPr>
          <p:cNvPr id="8196" name="Picture 4" descr="10+ Best Traktor images | színező gyerekeknek, sablonok, színező">
            <a:extLst>
              <a:ext uri="{FF2B5EF4-FFF2-40B4-BE49-F238E27FC236}">
                <a16:creationId xmlns:a16="http://schemas.microsoft.com/office/drawing/2014/main" id="{F563EF1E-E09C-42D1-8E4D-B9B0202A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49" y="2590477"/>
            <a:ext cx="4246596" cy="32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acsintós sárga smiley 30 cm 10db/cs">
            <a:extLst>
              <a:ext uri="{FF2B5EF4-FFF2-40B4-BE49-F238E27FC236}">
                <a16:creationId xmlns:a16="http://schemas.microsoft.com/office/drawing/2014/main" id="{EDDE98AE-F04C-4F15-A5CA-5F28B9ED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6484" l="9896" r="89974">
                        <a14:foregroundMark x1="30729" y1="8984" x2="32813" y2="6901"/>
                        <a14:foregroundMark x1="33594" y1="6120" x2="44661" y2="911"/>
                        <a14:foregroundMark x1="44661" y1="911" x2="57552" y2="2344"/>
                        <a14:foregroundMark x1="57552" y1="2344" x2="63411" y2="5339"/>
                        <a14:foregroundMark x1="42057" y1="89974" x2="52474" y2="96484"/>
                        <a14:foregroundMark x1="52474" y1="96484" x2="60547" y2="89583"/>
                        <a14:foregroundMark x1="76302" y1="88672" x2="76302" y2="88672"/>
                        <a14:foregroundMark x1="79427" y1="81510" x2="79427" y2="81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627" y="3874463"/>
            <a:ext cx="1378618" cy="13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8720AAA3-DA10-4205-823C-57B11E93B021}"/>
              </a:ext>
            </a:extLst>
          </p:cNvPr>
          <p:cNvSpPr txBox="1">
            <a:spLocks/>
          </p:cNvSpPr>
          <p:nvPr/>
        </p:nvSpPr>
        <p:spPr>
          <a:xfrm>
            <a:off x="352926" y="2546683"/>
            <a:ext cx="7021014" cy="239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Igazgató: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Lengyelné </a:t>
            </a:r>
            <a:r>
              <a:rPr lang="hu-HU" sz="2400" dirty="0" err="1" smtClean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Turgyán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 Csilla</a:t>
            </a: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/>
            </a:r>
            <a:b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Postacím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: 4700, Mátészalka Baross László út 12-14.</a:t>
            </a:r>
            <a:b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Telefon: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 06-44-500-376</a:t>
            </a:r>
            <a:b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Fax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: 06-44-500-376</a:t>
            </a:r>
            <a:b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</a:b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Honlap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: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hlinkClick r:id="rId2"/>
              </a:rPr>
              <a:t>https</a:t>
            </a:r>
            <a:r>
              <a:rPr lang="hu-HU" sz="240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hlinkClick r:id="rId2"/>
              </a:rPr>
              <a:t>://</a:t>
            </a:r>
            <a:r>
              <a:rPr lang="hu-HU" sz="2400" smtClean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hlinkClick r:id="rId2"/>
              </a:rPr>
              <a:t>barossmg.hu</a:t>
            </a:r>
            <a:endParaRPr lang="hu-HU" sz="24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  <a:p>
            <a:pPr>
              <a:spcBef>
                <a:spcPts val="0"/>
              </a:spcBef>
            </a:pP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E- mail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</a:rPr>
              <a:t>: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iskola.baross@gmail.com</a:t>
            </a:r>
            <a:endParaRPr lang="hu-HU" sz="24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8" name="Picture 6" descr="Könyvtár - kodolanyi">
            <a:extLst>
              <a:ext uri="{FF2B5EF4-FFF2-40B4-BE49-F238E27FC236}">
                <a16:creationId xmlns:a16="http://schemas.microsoft.com/office/drawing/2014/main" id="{16F65477-DC67-4334-84BC-428057F8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740" y="3244130"/>
            <a:ext cx="3506628" cy="9993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112500"/>
          </a:effec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C2B7840-54FD-472D-9900-470CBF0BA762}"/>
              </a:ext>
            </a:extLst>
          </p:cNvPr>
          <p:cNvSpPr txBox="1">
            <a:spLocks/>
          </p:cNvSpPr>
          <p:nvPr/>
        </p:nvSpPr>
        <p:spPr>
          <a:xfrm>
            <a:off x="-52764" y="398674"/>
            <a:ext cx="8529851" cy="9330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Kapcsolat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B4303E1-B04B-41B0-8D97-678C4C498376}"/>
              </a:ext>
            </a:extLst>
          </p:cNvPr>
          <p:cNvSpPr txBox="1"/>
          <p:nvPr/>
        </p:nvSpPr>
        <p:spPr>
          <a:xfrm>
            <a:off x="7749493" y="4058853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Baross László Mezőgazdasági Technikum</a:t>
            </a:r>
          </a:p>
        </p:txBody>
      </p:sp>
    </p:spTree>
    <p:extLst>
      <p:ext uri="{BB962C8B-B14F-4D97-AF65-F5344CB8AC3E}">
        <p14:creationId xmlns:p14="http://schemas.microsoft.com/office/powerpoint/2010/main" val="20095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83037" y="1857303"/>
            <a:ext cx="8238384" cy="3143393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Képzéseink</a:t>
            </a:r>
            <a:r>
              <a:rPr lang="hu-H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/>
            </a:r>
            <a:br>
              <a:rPr lang="hu-H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</a:br>
            <a:r>
              <a:rPr lang="hu-HU" sz="5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2022/2023-es </a:t>
            </a:r>
            <a:r>
              <a:rPr lang="hu-HU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tanévben</a:t>
            </a:r>
            <a:endParaRPr lang="hu-HU" sz="5400" dirty="0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bbanás: 14 ágú 11">
            <a:extLst>
              <a:ext uri="{FF2B5EF4-FFF2-40B4-BE49-F238E27FC236}">
                <a16:creationId xmlns:a16="http://schemas.microsoft.com/office/drawing/2014/main" id="{9DB272E8-254D-453F-9A83-97541D19EA8C}"/>
              </a:ext>
            </a:extLst>
          </p:cNvPr>
          <p:cNvSpPr/>
          <p:nvPr/>
        </p:nvSpPr>
        <p:spPr>
          <a:xfrm>
            <a:off x="3286650" y="5342021"/>
            <a:ext cx="4652211" cy="151597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cap="small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Jelentkezz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!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" y="382435"/>
            <a:ext cx="8529851" cy="1077875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Technikumi képzések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6761" y="1636295"/>
            <a:ext cx="8363089" cy="4718901"/>
          </a:xfrm>
        </p:spPr>
        <p:txBody>
          <a:bodyPr rtlCol="0"/>
          <a:lstStyle/>
          <a:p>
            <a:pPr marL="0" indent="0" algn="ctr">
              <a:buNone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Candara Light" panose="020E0502030303020204" pitchFamily="34" charset="0"/>
                <a:ea typeface="Roboto Condensed Light" panose="02000000000000000000" pitchFamily="2" charset="0"/>
              </a:rPr>
              <a:t>Mezőgazdasági gépésztechnikus (5 év)</a:t>
            </a:r>
          </a:p>
          <a:p>
            <a:pPr marL="0" indent="0" algn="just">
              <a:buNone/>
            </a:pP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 érdekel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korszerű, </a:t>
            </a:r>
            <a:r>
              <a:rPr lang="hu-HU" b="1" dirty="0" err="1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robotizált</a:t>
            </a: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mezőgazdasági gépekkel történő munkavégzés,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mezőgazdasági erőgépek, munkagépek üzemeltetése és javítása,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önjáró betakarítógépek, mezőgazdasági rakodógépek működtetése,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mezőgazdasági termelés gépi munkáinak műszaki feltételei</a:t>
            </a: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93A84136-5822-4A78-91DD-620E479AAA7E}"/>
              </a:ext>
            </a:extLst>
          </p:cNvPr>
          <p:cNvSpPr/>
          <p:nvPr/>
        </p:nvSpPr>
        <p:spPr>
          <a:xfrm>
            <a:off x="8293768" y="3880819"/>
            <a:ext cx="3731471" cy="29240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képzés ideje alatt mezőgazdasági gépek közúti vezetéséhez szükséges „T" kategóriás jogosítványt szereznek a képzésben résztvevők</a:t>
            </a:r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10" name="Kép 9" descr="A képen út, égbolt, teherautó, kültéri látható&#10;&#10;Ez egy automatikusan létrehozott leírás.">
            <a:extLst>
              <a:ext uri="{FF2B5EF4-FFF2-40B4-BE49-F238E27FC236}">
                <a16:creationId xmlns:a16="http://schemas.microsoft.com/office/drawing/2014/main" id="{FEFD4972-D5FA-47C9-8FAB-9DCE725BB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57" y="1636295"/>
            <a:ext cx="2992699" cy="224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tt tanulhatsz, ha érdekel az agrárium! - Agrárium Blog">
            <a:extLst>
              <a:ext uri="{FF2B5EF4-FFF2-40B4-BE49-F238E27FC236}">
                <a16:creationId xmlns:a16="http://schemas.microsoft.com/office/drawing/2014/main" id="{EE8E4263-62ED-4771-99DB-624EC82E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29" y="1674129"/>
            <a:ext cx="3831184" cy="2555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71E10CB0-DFE0-4475-9B74-AA84488E796E}"/>
              </a:ext>
            </a:extLst>
          </p:cNvPr>
          <p:cNvSpPr txBox="1">
            <a:spLocks/>
          </p:cNvSpPr>
          <p:nvPr/>
        </p:nvSpPr>
        <p:spPr>
          <a:xfrm>
            <a:off x="166762" y="1636295"/>
            <a:ext cx="7763036" cy="522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Candara Light" panose="020E0502030303020204" pitchFamily="34" charset="0"/>
                <a:ea typeface="Roboto Condensed Light" panose="02000000000000000000" pitchFamily="2" charset="0"/>
              </a:rPr>
              <a:t>Mezőgazdasági technikus (5 év)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 érdekel</a:t>
            </a:r>
          </a:p>
          <a:p>
            <a:pPr marL="801688" indent="-2095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növénytermesztési, állattenyésztési, és az azokhoz kapcsolódó műszaki, gazdálkodási feladatok</a:t>
            </a:r>
          </a:p>
          <a:p>
            <a:pPr marL="801688" indent="-2095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modern nagyüzemi mezőgazdaságban használatos új technológiák, elvárások és irányvonalak megismerése</a:t>
            </a:r>
          </a:p>
          <a:p>
            <a:pPr marL="285750" indent="-285750" algn="just">
              <a:buFontTx/>
              <a:buChar char="-"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Választható szakmairány </a:t>
            </a: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6E1FC31F-FDEA-4224-98C8-AC3E844CBBC4}"/>
              </a:ext>
            </a:extLst>
          </p:cNvPr>
          <p:cNvSpPr txBox="1">
            <a:spLocks/>
          </p:cNvSpPr>
          <p:nvPr/>
        </p:nvSpPr>
        <p:spPr>
          <a:xfrm>
            <a:off x="-1" y="382435"/>
            <a:ext cx="8529851" cy="1077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Technikumi képzések</a:t>
            </a:r>
            <a:endParaRPr lang="hu-HU" sz="4400" b="1" dirty="0">
              <a:solidFill>
                <a:schemeClr val="accent1">
                  <a:lumMod val="20000"/>
                  <a:lumOff val="80000"/>
                </a:schemeClr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05215803-B31D-4328-8F9C-86F9FFC32FFD}"/>
              </a:ext>
            </a:extLst>
          </p:cNvPr>
          <p:cNvGrpSpPr/>
          <p:nvPr/>
        </p:nvGrpSpPr>
        <p:grpSpPr>
          <a:xfrm rot="2077869">
            <a:off x="3274492" y="6020953"/>
            <a:ext cx="357260" cy="453553"/>
            <a:chOff x="1301966" y="1130186"/>
            <a:chExt cx="357260" cy="453553"/>
          </a:xfrm>
          <a:solidFill>
            <a:schemeClr val="accent4">
              <a:lumMod val="50000"/>
            </a:schemeClr>
          </a:solidFill>
        </p:grpSpPr>
        <p:sp>
          <p:nvSpPr>
            <p:cNvPr id="19" name="Nyíl: jobbra mutató 18" title="Arrow between Step 5 and Step 1">
              <a:extLst>
                <a:ext uri="{FF2B5EF4-FFF2-40B4-BE49-F238E27FC236}">
                  <a16:creationId xmlns:a16="http://schemas.microsoft.com/office/drawing/2014/main" id="{5051056C-652B-43B3-B255-4C8CBF6B50B9}"/>
                </a:ext>
              </a:extLst>
            </p:cNvPr>
            <p:cNvSpPr/>
            <p:nvPr/>
          </p:nvSpPr>
          <p:spPr>
            <a:xfrm rot="19440000">
              <a:off x="1301966" y="1130186"/>
              <a:ext cx="357260" cy="45355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Nyíl: jobbra mutató 4">
              <a:extLst>
                <a:ext uri="{FF2B5EF4-FFF2-40B4-BE49-F238E27FC236}">
                  <a16:creationId xmlns:a16="http://schemas.microsoft.com/office/drawing/2014/main" id="{6E5E2DBA-243C-4843-8BF5-112DB3C008F6}"/>
                </a:ext>
              </a:extLst>
            </p:cNvPr>
            <p:cNvSpPr txBox="1"/>
            <p:nvPr/>
          </p:nvSpPr>
          <p:spPr>
            <a:xfrm rot="19440000">
              <a:off x="1312201" y="1252396"/>
              <a:ext cx="250082" cy="2721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800" kern="1200" noProof="0" dirty="0">
                <a:solidFill>
                  <a:schemeClr val="accent4">
                    <a:lumMod val="50000"/>
                  </a:schemeClr>
                </a:solidFill>
                <a:latin typeface="Candara Light" panose="020E0502030303020204" pitchFamily="34" charset="0"/>
              </a:endParaRPr>
            </a:p>
          </p:txBody>
        </p:sp>
      </p:grpSp>
      <p:sp>
        <p:nvSpPr>
          <p:cNvPr id="23" name="Téglalap 22">
            <a:extLst>
              <a:ext uri="{FF2B5EF4-FFF2-40B4-BE49-F238E27FC236}">
                <a16:creationId xmlns:a16="http://schemas.microsoft.com/office/drawing/2014/main" id="{BD633215-BC9E-4039-81DE-4EBA91039837}"/>
              </a:ext>
            </a:extLst>
          </p:cNvPr>
          <p:cNvSpPr/>
          <p:nvPr/>
        </p:nvSpPr>
        <p:spPr>
          <a:xfrm>
            <a:off x="3901871" y="6064151"/>
            <a:ext cx="4164958" cy="367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növénytermesztő szakmairány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31" name="Picture 4" descr="http://users.atw.hu/barosslmgszi3/mmke2017_files/Photos/mmkp05%20(web).jpg">
            <a:extLst>
              <a:ext uri="{FF2B5EF4-FFF2-40B4-BE49-F238E27FC236}">
                <a16:creationId xmlns:a16="http://schemas.microsoft.com/office/drawing/2014/main" id="{1C9091F3-4529-4744-A444-F4EBAD1B4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1"/>
          <a:stretch/>
        </p:blipFill>
        <p:spPr bwMode="auto">
          <a:xfrm>
            <a:off x="8654404" y="4443254"/>
            <a:ext cx="2785379" cy="207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obbanás: 14 ágú 34">
            <a:extLst>
              <a:ext uri="{FF2B5EF4-FFF2-40B4-BE49-F238E27FC236}">
                <a16:creationId xmlns:a16="http://schemas.microsoft.com/office/drawing/2014/main" id="{3E719AEC-9229-493D-8A7C-349A40C4E151}"/>
              </a:ext>
            </a:extLst>
          </p:cNvPr>
          <p:cNvSpPr/>
          <p:nvPr/>
        </p:nvSpPr>
        <p:spPr>
          <a:xfrm>
            <a:off x="2687693" y="4121478"/>
            <a:ext cx="4652211" cy="151597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cap="small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Jelentkezz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38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" y="382435"/>
            <a:ext cx="8529851" cy="1077875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Szakképző iskolai képzések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6761" y="1636295"/>
            <a:ext cx="8363089" cy="4718901"/>
          </a:xfrm>
        </p:spPr>
        <p:txBody>
          <a:bodyPr rtlCol="0"/>
          <a:lstStyle/>
          <a:p>
            <a:pPr marL="0" indent="0" algn="ctr">
              <a:buNone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Candara Light" panose="020E0502030303020204" pitchFamily="34" charset="0"/>
                <a:ea typeface="Roboto Condensed Light" panose="02000000000000000000" pitchFamily="2" charset="0"/>
              </a:rPr>
              <a:t>Mezőgazdasági gépész (3 év)</a:t>
            </a:r>
          </a:p>
          <a:p>
            <a:pPr marL="0" indent="0" algn="just">
              <a:buNone/>
            </a:pP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 érdekel</a:t>
            </a:r>
          </a:p>
          <a:p>
            <a:pPr marL="801688" indent="-2095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mezőgazdasági erőgépek vezetése,</a:t>
            </a:r>
          </a:p>
          <a:p>
            <a:pPr marL="801688" indent="-2095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erőgépek és munkagépek beállítása és üzemeltetése,  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önjáró betakarítógépek, mezőgazdasági rakodógépeket üzemeltetése, </a:t>
            </a:r>
          </a:p>
          <a:p>
            <a:pPr marL="801688" indent="-2095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gépek karbantartása, az üzemzavarok elhárítása, a gépek javításában történő közreműködés</a:t>
            </a:r>
          </a:p>
        </p:txBody>
      </p:sp>
      <p:sp>
        <p:nvSpPr>
          <p:cNvPr id="7" name="Robbanás: 14 ágú 6">
            <a:extLst>
              <a:ext uri="{FF2B5EF4-FFF2-40B4-BE49-F238E27FC236}">
                <a16:creationId xmlns:a16="http://schemas.microsoft.com/office/drawing/2014/main" id="{F62D5254-B9E2-4975-8316-6783BA649BAD}"/>
              </a:ext>
            </a:extLst>
          </p:cNvPr>
          <p:cNvSpPr/>
          <p:nvPr/>
        </p:nvSpPr>
        <p:spPr>
          <a:xfrm>
            <a:off x="2837907" y="5064058"/>
            <a:ext cx="4652211" cy="151597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cap="small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Jelentkezz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!</a:t>
            </a:r>
          </a:p>
        </p:txBody>
      </p:sp>
      <p:pic>
        <p:nvPicPr>
          <p:cNvPr id="9" name="Picture 2" descr="https://scontent.fbud2-1.fna.fbcdn.net/v/t35.18174-12/15145277_688392768000805_1883293609_o.jpg?_nc_cat=101&amp;_nc_ht=scontent.fbud2-1.fna&amp;oh=e1a87540526e1b39c427058eac4066ea&amp;oe=5C1786D7">
            <a:extLst>
              <a:ext uri="{FF2B5EF4-FFF2-40B4-BE49-F238E27FC236}">
                <a16:creationId xmlns:a16="http://schemas.microsoft.com/office/drawing/2014/main" id="{BE7EF5E3-5413-4C6A-A331-9E355CF8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46" y="1460310"/>
            <a:ext cx="3312368" cy="248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424A0EA8-0F06-4017-826A-0383F7220A1C}"/>
              </a:ext>
            </a:extLst>
          </p:cNvPr>
          <p:cNvSpPr/>
          <p:nvPr/>
        </p:nvSpPr>
        <p:spPr>
          <a:xfrm>
            <a:off x="8325854" y="3944587"/>
            <a:ext cx="3699386" cy="28602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képzés ideje alatt mezőgazdasági gépek közúti vezetéséhez szükséges „T" kategóriás jogosítványt szereznek a képzésben résztvevők</a:t>
            </a:r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3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2">
            <a:extLst>
              <a:ext uri="{FF2B5EF4-FFF2-40B4-BE49-F238E27FC236}">
                <a16:creationId xmlns:a16="http://schemas.microsoft.com/office/drawing/2014/main" id="{71E10CB0-DFE0-4475-9B74-AA84488E796E}"/>
              </a:ext>
            </a:extLst>
          </p:cNvPr>
          <p:cNvSpPr txBox="1">
            <a:spLocks/>
          </p:cNvSpPr>
          <p:nvPr/>
        </p:nvSpPr>
        <p:spPr>
          <a:xfrm>
            <a:off x="2872138" y="1608285"/>
            <a:ext cx="7816295" cy="5221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Candara Light" panose="020E0502030303020204" pitchFamily="34" charset="0"/>
                <a:ea typeface="Roboto Condensed Light" panose="02000000000000000000" pitchFamily="2" charset="0"/>
              </a:rPr>
              <a:t>Gazda (3 év)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u-HU" sz="28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Ha érdekel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modern családi gazdaságok működése, irányítása,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az állattartás, növénytermesztés és a kertészet,</a:t>
            </a:r>
          </a:p>
          <a:p>
            <a:pPr marL="801688" indent="-209550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korszerű gépesített mezőgazdasági tevékenység</a:t>
            </a:r>
          </a:p>
          <a:p>
            <a:pPr marL="0" indent="0" algn="just">
              <a:buNone/>
            </a:pPr>
            <a:endParaRPr lang="hu-HU" b="1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just">
              <a:buNone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6E1FC31F-FDEA-4224-98C8-AC3E844CBBC4}"/>
              </a:ext>
            </a:extLst>
          </p:cNvPr>
          <p:cNvSpPr txBox="1">
            <a:spLocks/>
          </p:cNvSpPr>
          <p:nvPr/>
        </p:nvSpPr>
        <p:spPr>
          <a:xfrm>
            <a:off x="-1" y="382435"/>
            <a:ext cx="8529851" cy="1077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Szakképző iskolai képzések</a:t>
            </a: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05215803-B31D-4328-8F9C-86F9FFC32FFD}"/>
              </a:ext>
            </a:extLst>
          </p:cNvPr>
          <p:cNvGrpSpPr/>
          <p:nvPr/>
        </p:nvGrpSpPr>
        <p:grpSpPr>
          <a:xfrm rot="2113159">
            <a:off x="3926789" y="6024876"/>
            <a:ext cx="357260" cy="453553"/>
            <a:chOff x="1301966" y="1130186"/>
            <a:chExt cx="357260" cy="453553"/>
          </a:xfrm>
          <a:solidFill>
            <a:schemeClr val="accent4">
              <a:lumMod val="50000"/>
            </a:schemeClr>
          </a:solidFill>
        </p:grpSpPr>
        <p:sp>
          <p:nvSpPr>
            <p:cNvPr id="19" name="Nyíl: jobbra mutató 18" title="Arrow between Step 5 and Step 1">
              <a:extLst>
                <a:ext uri="{FF2B5EF4-FFF2-40B4-BE49-F238E27FC236}">
                  <a16:creationId xmlns:a16="http://schemas.microsoft.com/office/drawing/2014/main" id="{5051056C-652B-43B3-B255-4C8CBF6B50B9}"/>
                </a:ext>
              </a:extLst>
            </p:cNvPr>
            <p:cNvSpPr/>
            <p:nvPr/>
          </p:nvSpPr>
          <p:spPr>
            <a:xfrm rot="19440000">
              <a:off x="1301966" y="1130186"/>
              <a:ext cx="357260" cy="45355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Nyíl: jobbra mutató 4">
              <a:extLst>
                <a:ext uri="{FF2B5EF4-FFF2-40B4-BE49-F238E27FC236}">
                  <a16:creationId xmlns:a16="http://schemas.microsoft.com/office/drawing/2014/main" id="{6E5E2DBA-243C-4843-8BF5-112DB3C008F6}"/>
                </a:ext>
              </a:extLst>
            </p:cNvPr>
            <p:cNvSpPr txBox="1"/>
            <p:nvPr/>
          </p:nvSpPr>
          <p:spPr>
            <a:xfrm rot="19440000">
              <a:off x="1312201" y="1252396"/>
              <a:ext cx="250082" cy="2721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rtlCol="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800" kern="1200" noProof="0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23" name="Téglalap 22">
            <a:extLst>
              <a:ext uri="{FF2B5EF4-FFF2-40B4-BE49-F238E27FC236}">
                <a16:creationId xmlns:a16="http://schemas.microsoft.com/office/drawing/2014/main" id="{BD633215-BC9E-4039-81DE-4EBA91039837}"/>
              </a:ext>
            </a:extLst>
          </p:cNvPr>
          <p:cNvSpPr/>
          <p:nvPr/>
        </p:nvSpPr>
        <p:spPr>
          <a:xfrm>
            <a:off x="4506097" y="6031086"/>
            <a:ext cx="3859807" cy="367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növénytermesztő szakmairány</a:t>
            </a:r>
            <a:endParaRPr lang="hu-HU" sz="2000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3" name="Picture 2" descr="http://users.atw.hu/barosslmgszi3/mmke2017_files/Photos/mmkp04%20(web).jpg">
            <a:extLst>
              <a:ext uri="{FF2B5EF4-FFF2-40B4-BE49-F238E27FC236}">
                <a16:creationId xmlns:a16="http://schemas.microsoft.com/office/drawing/2014/main" id="{F450491D-0AE9-48FE-ABD3-27186E66A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5"/>
          <a:stretch/>
        </p:blipFill>
        <p:spPr bwMode="auto">
          <a:xfrm>
            <a:off x="3762171" y="4061205"/>
            <a:ext cx="2831774" cy="180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bbanás: 14 ágú 8">
            <a:extLst>
              <a:ext uri="{FF2B5EF4-FFF2-40B4-BE49-F238E27FC236}">
                <a16:creationId xmlns:a16="http://schemas.microsoft.com/office/drawing/2014/main" id="{5BA06E47-0362-442C-8279-5A2C1E5B6924}"/>
              </a:ext>
            </a:extLst>
          </p:cNvPr>
          <p:cNvSpPr/>
          <p:nvPr/>
        </p:nvSpPr>
        <p:spPr>
          <a:xfrm rot="20824061">
            <a:off x="7124580" y="3818865"/>
            <a:ext cx="4652211" cy="151597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cap="small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Jelentkezz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!</a:t>
            </a:r>
          </a:p>
        </p:txBody>
      </p:sp>
      <p:pic>
        <p:nvPicPr>
          <p:cNvPr id="1026" name="Picture 2" descr="Növénytermesztő mérnöki MSc | Mezőgazdaság- és Környezettudományi Kar">
            <a:extLst>
              <a:ext uri="{FF2B5EF4-FFF2-40B4-BE49-F238E27FC236}">
                <a16:creationId xmlns:a16="http://schemas.microsoft.com/office/drawing/2014/main" id="{96746AFC-80C7-4EC2-BB9A-D704C69E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" y="1678587"/>
            <a:ext cx="2833709" cy="33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76C9198-AAB6-411E-9800-59BB2E2BBCD5}"/>
              </a:ext>
            </a:extLst>
          </p:cNvPr>
          <p:cNvSpPr txBox="1"/>
          <p:nvPr/>
        </p:nvSpPr>
        <p:spPr>
          <a:xfrm>
            <a:off x="261630" y="5963372"/>
            <a:ext cx="38437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hu-HU" sz="2600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Választható szakmairány </a:t>
            </a:r>
          </a:p>
        </p:txBody>
      </p:sp>
    </p:spTree>
    <p:extLst>
      <p:ext uri="{BB962C8B-B14F-4D97-AF65-F5344CB8AC3E}">
        <p14:creationId xmlns:p14="http://schemas.microsoft.com/office/powerpoint/2010/main" val="28376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" y="382435"/>
            <a:ext cx="8529851" cy="1077875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Szakképző iskolai képzések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6761" y="1636295"/>
            <a:ext cx="7084271" cy="4718901"/>
          </a:xfrm>
        </p:spPr>
        <p:txBody>
          <a:bodyPr rtlCol="0"/>
          <a:lstStyle/>
          <a:p>
            <a:pPr marL="0" indent="0" algn="ctr">
              <a:buNone/>
            </a:pPr>
            <a:r>
              <a:rPr lang="hu-HU" sz="3600" b="1" dirty="0">
                <a:solidFill>
                  <a:schemeClr val="accent6">
                    <a:lumMod val="50000"/>
                  </a:schemeClr>
                </a:solidFill>
                <a:latin typeface="Candara Light" panose="020E0502030303020204" pitchFamily="34" charset="0"/>
                <a:ea typeface="Roboto Condensed Light" panose="02000000000000000000" pitchFamily="2" charset="0"/>
              </a:rPr>
              <a:t>		Kertész (3 év)</a:t>
            </a:r>
          </a:p>
          <a:p>
            <a:pPr marL="0" indent="0" algn="just">
              <a:buNone/>
            </a:pPr>
            <a:endParaRPr lang="hu-HU" sz="2800" b="1" dirty="0">
              <a:solidFill>
                <a:srgbClr val="006600"/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indent="0" algn="just">
              <a:buNone/>
            </a:pPr>
            <a:endParaRPr lang="hu-HU" sz="2800" b="1" dirty="0">
              <a:solidFill>
                <a:srgbClr val="006600"/>
              </a:solidFill>
              <a:latin typeface="Candara Light" panose="020E0502030303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hu-HU" b="1" dirty="0">
              <a:solidFill>
                <a:srgbClr val="006600"/>
              </a:solidFill>
              <a:latin typeface="Candara Light" panose="020E0502030303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feladata a szőlőtermesztés, a gyümölcstermesztés, zöldség-, gyógynövény- és dísznövénytermesztés, valamint a kertek építése és gondozása.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D725353-B2B4-4B1C-9178-41921C98C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0266" y="2941047"/>
            <a:ext cx="3222864" cy="2417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C9C0646-FD53-416B-A209-10D550532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91" y="3635135"/>
            <a:ext cx="2417148" cy="3222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5D565C57-9397-445D-BBE7-3CF286A73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703" y="1863169"/>
            <a:ext cx="3222866" cy="2417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http://users.atw.hu/barosslmgszi5/lippainap2018_files/Photos/dscn0525%20(web).jpg">
            <a:extLst>
              <a:ext uri="{FF2B5EF4-FFF2-40B4-BE49-F238E27FC236}">
                <a16:creationId xmlns:a16="http://schemas.microsoft.com/office/drawing/2014/main" id="{C07496E1-3962-438C-BEAD-A3A730BFC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72" y="4935793"/>
            <a:ext cx="2522577" cy="19222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bbanás: 14 ágú 18">
            <a:extLst>
              <a:ext uri="{FF2B5EF4-FFF2-40B4-BE49-F238E27FC236}">
                <a16:creationId xmlns:a16="http://schemas.microsoft.com/office/drawing/2014/main" id="{CE298813-4959-458B-A4F1-8A1AC265B3BE}"/>
              </a:ext>
            </a:extLst>
          </p:cNvPr>
          <p:cNvSpPr/>
          <p:nvPr/>
        </p:nvSpPr>
        <p:spPr>
          <a:xfrm rot="21360637">
            <a:off x="409919" y="4869922"/>
            <a:ext cx="4652211" cy="1515979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cap="small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Jelentkezz</a:t>
            </a:r>
            <a:r>
              <a:rPr lang="hu-HU" sz="2800" b="1" dirty="0">
                <a:solidFill>
                  <a:schemeClr val="accent1">
                    <a:lumMod val="50000"/>
                  </a:schemeClr>
                </a:solidFill>
                <a:latin typeface="Candara Light" panose="020E0502030303020204" pitchFamily="34" charset="0"/>
              </a:rPr>
              <a:t>!</a:t>
            </a:r>
          </a:p>
        </p:txBody>
      </p:sp>
      <p:pic>
        <p:nvPicPr>
          <p:cNvPr id="3074" name="Picture 2" descr="A KertÉsz | Kertfenntartás, növényvédelem, automata öntözőrendszerek">
            <a:extLst>
              <a:ext uri="{FF2B5EF4-FFF2-40B4-BE49-F238E27FC236}">
                <a16:creationId xmlns:a16="http://schemas.microsoft.com/office/drawing/2014/main" id="{8C759E05-273B-44C7-BA06-0B3884C2C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8" y="1369650"/>
            <a:ext cx="2857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Ösztöndíjak">
            <a:extLst>
              <a:ext uri="{FF2B5EF4-FFF2-40B4-BE49-F238E27FC236}">
                <a16:creationId xmlns:a16="http://schemas.microsoft.com/office/drawing/2014/main" id="{C22DBEAE-C9A4-4709-ADFB-CFB0E8C0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1" y="1315454"/>
            <a:ext cx="4796589" cy="245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rtalom helye 3">
            <a:extLst>
              <a:ext uri="{FF2B5EF4-FFF2-40B4-BE49-F238E27FC236}">
                <a16:creationId xmlns:a16="http://schemas.microsoft.com/office/drawing/2014/main" id="{1CBD9803-971E-4030-8739-6364335CCD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932271"/>
              </p:ext>
            </p:extLst>
          </p:nvPr>
        </p:nvGraphicFramePr>
        <p:xfrm>
          <a:off x="866274" y="962526"/>
          <a:ext cx="7663577" cy="5895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4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u-H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10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Alapja a tanév első napján érvényes kötelező legkisebb munkabér egyhavi összege, amely 2020. január 1-től 161.000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ÁGAZATI ALAPOKTATÁS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Ösztöndíj a technikumban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Ösztöndíj a szakképző iskolában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(9-10. évfolyam) havonta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(9. évfolyam) havonta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 %-a összege 2020-ban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 %-a összege 2020-ban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5 % 8.050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10 % 16.100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SZAKIRÁNYÚ OKTATÁS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Ösztöndíj 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Pályakezdési juttatás 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(havonta nem duális képzés esetén)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(egyszeri, első szakma megszerzése után)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5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tanulmányi átlag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 %-a összege 2020-ban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 %-a összege 2020-ban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2,00 -2,99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5 % 8.050 Ft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80 % 128.800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3,00 -3,99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15 % 24.150 Ft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110 % 177.100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4,00 -4,49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25 % 40.250 Ft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145 % 233.450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4,49 &lt; 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35 % 56.350 Ft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180 % 289.800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1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RÁSZORULTSÁGI TÁMOGATÁS HAVONTA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tanulmányi átlag</a:t>
                      </a:r>
                      <a:endParaRPr lang="hu-HU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alap %-a összege 2020-ban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719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3,5 &lt;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11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20 % 32.200 Ft</a:t>
                      </a:r>
                      <a:endParaRPr lang="hu-HU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8521" marR="8521" marT="8521" marB="8521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3" name="Cím 1">
            <a:extLst>
              <a:ext uri="{FF2B5EF4-FFF2-40B4-BE49-F238E27FC236}">
                <a16:creationId xmlns:a16="http://schemas.microsoft.com/office/drawing/2014/main" id="{EE578234-6582-4086-AECE-F73B80CA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2436"/>
            <a:ext cx="8529851" cy="93301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/>
            <a:r>
              <a:rPr lang="hu-HU" sz="4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Ösztöndíjak</a:t>
            </a:r>
          </a:p>
        </p:txBody>
      </p:sp>
      <p:pic>
        <p:nvPicPr>
          <p:cNvPr id="5" name="Picture 2" descr="logo ö jpg - Balástya község honlapja">
            <a:extLst>
              <a:ext uri="{FF2B5EF4-FFF2-40B4-BE49-F238E27FC236}">
                <a16:creationId xmlns:a16="http://schemas.microsoft.com/office/drawing/2014/main" id="{AD422CFF-C31E-4425-AF01-8AE9820E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500" y="4800600"/>
            <a:ext cx="22288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Ökoló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8_TF03098889.potx" id="{5CC6B5B3-DACA-47E7-B6B8-5C5DFB3F9642}" vid="{1C70118D-302F-42AB-9A64-59D1B02380B8}"/>
    </a:ext>
  </a:extLst>
</a:theme>
</file>

<file path=ppt/theme/theme2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537</Words>
  <Application>Microsoft Office PowerPoint</Application>
  <PresentationFormat>Szélesvásznú</PresentationFormat>
  <Paragraphs>171</Paragraphs>
  <Slides>23</Slides>
  <Notes>14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4" baseType="lpstr">
      <vt:lpstr>Arial</vt:lpstr>
      <vt:lpstr>Calibri</vt:lpstr>
      <vt:lpstr>Candara Light</vt:lpstr>
      <vt:lpstr>Corbel</vt:lpstr>
      <vt:lpstr>Open Sans</vt:lpstr>
      <vt:lpstr>Open Sans Light</vt:lpstr>
      <vt:lpstr>Open Sans Semibold</vt:lpstr>
      <vt:lpstr>Roboto Condensed Light</vt:lpstr>
      <vt:lpstr>Times New Roman</vt:lpstr>
      <vt:lpstr>Wingdings</vt:lpstr>
      <vt:lpstr>Ökológia 16x9</vt:lpstr>
      <vt:lpstr>PowerPoint-bemutató</vt:lpstr>
      <vt:lpstr>PowerPoint-bemutató</vt:lpstr>
      <vt:lpstr>Képzéseink 2022/2023-es tanévben</vt:lpstr>
      <vt:lpstr>Technikumi képzések</vt:lpstr>
      <vt:lpstr>PowerPoint-bemutató</vt:lpstr>
      <vt:lpstr>Szakképző iskolai képzések</vt:lpstr>
      <vt:lpstr>PowerPoint-bemutató</vt:lpstr>
      <vt:lpstr>Szakképző iskolai képzések</vt:lpstr>
      <vt:lpstr>Ösztöndíjak</vt:lpstr>
      <vt:lpstr>Versenyek</vt:lpstr>
      <vt:lpstr>Versenyek</vt:lpstr>
      <vt:lpstr>PowerPoint-bemutató</vt:lpstr>
      <vt:lpstr>Tanulmányi kirándulás</vt:lpstr>
      <vt:lpstr>Tanulmányi kirándulás</vt:lpstr>
      <vt:lpstr>PowerPoint-bemutató</vt:lpstr>
      <vt:lpstr>Üzemlátogatás</vt:lpstr>
      <vt:lpstr>PowerPoint-bemutató</vt:lpstr>
      <vt:lpstr>Ünnepségek</vt:lpstr>
      <vt:lpstr>Ünnepségek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roseodette@sulid.hu</dc:creator>
  <cp:lastModifiedBy>Moldvanne Szabo Eva</cp:lastModifiedBy>
  <cp:revision>42</cp:revision>
  <dcterms:created xsi:type="dcterms:W3CDTF">2020-11-03T18:07:02Z</dcterms:created>
  <dcterms:modified xsi:type="dcterms:W3CDTF">2021-10-19T05:51:46Z</dcterms:modified>
</cp:coreProperties>
</file>